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Garet Light" charset="1" panose="00000000000000000000"/>
      <p:regular r:id="rId29"/>
    </p:embeddedFont>
    <p:embeddedFont>
      <p:font typeface="Garet Bold" charset="1" panose="00000000000000000000"/>
      <p:regular r:id="rId30"/>
    </p:embeddedFont>
    <p:embeddedFont>
      <p:font typeface="TAN Headline" charset="1" panose="00000000000000000000"/>
      <p:regular r:id="rId31"/>
    </p:embeddedFont>
    <p:embeddedFont>
      <p:font typeface="Garet" charset="1" panose="00000000000000000000"/>
      <p:regular r:id="rId32"/>
    </p:embeddedFont>
    <p:embeddedFont>
      <p:font typeface="Inter Bold" charset="1" panose="020B0802030000000004"/>
      <p:regular r:id="rId33"/>
    </p:embeddedFont>
    <p:embeddedFont>
      <p:font typeface="Garet Italics" charset="1" panose="00000000000000000000"/>
      <p:regular r:id="rId34"/>
    </p:embeddedFont>
    <p:embeddedFont>
      <p:font typeface="Cooper Hewitt Bold Italics" charset="1" panose="00000000000000000000"/>
      <p:regular r:id="rId35"/>
    </p:embeddedFont>
    <p:embeddedFont>
      <p:font typeface="Cooper Hewitt" charset="1" panose="00000000000000000000"/>
      <p:regular r:id="rId36"/>
    </p:embeddedFont>
    <p:embeddedFont>
      <p:font typeface="Cooper Hewitt Bold" charset="1" panose="00000000000000000000"/>
      <p:regular r:id="rId37"/>
    </p:embeddedFont>
    <p:embeddedFont>
      <p:font typeface="Garet Bold Italics" charset="1" panose="00000000000000000000"/>
      <p:regular r:id="rId38"/>
    </p:embeddedFont>
    <p:embeddedFont>
      <p:font typeface="Anonymous Pro Bold" charset="1" panose="02060809030202000504"/>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7.png" Type="http://schemas.openxmlformats.org/officeDocument/2006/relationships/image"/><Relationship Id="rId15" Target="../media/image8.svg" Type="http://schemas.openxmlformats.org/officeDocument/2006/relationships/image"/><Relationship Id="rId16" Target="../media/image4.png" Type="http://schemas.openxmlformats.org/officeDocument/2006/relationships/image"/><Relationship Id="rId17" Target="../media/image72.png" Type="http://schemas.openxmlformats.org/officeDocument/2006/relationships/image"/><Relationship Id="rId18" Target="../media/image73.svg" Type="http://schemas.openxmlformats.org/officeDocument/2006/relationships/image"/><Relationship Id="rId19" Target="../media/image43.png" Type="http://schemas.openxmlformats.org/officeDocument/2006/relationships/image"/><Relationship Id="rId2" Target="../media/image64.png" Type="http://schemas.openxmlformats.org/officeDocument/2006/relationships/image"/><Relationship Id="rId3" Target="../media/image65.png" Type="http://schemas.openxmlformats.org/officeDocument/2006/relationships/image"/><Relationship Id="rId4" Target="../media/image66.svg" Type="http://schemas.openxmlformats.org/officeDocument/2006/relationships/image"/><Relationship Id="rId5" Target="../media/image67.png" Type="http://schemas.openxmlformats.org/officeDocument/2006/relationships/image"/><Relationship Id="rId6" Target="../media/image68.png" Type="http://schemas.openxmlformats.org/officeDocument/2006/relationships/image"/><Relationship Id="rId7" Target="../media/image69.png" Type="http://schemas.openxmlformats.org/officeDocument/2006/relationships/image"/><Relationship Id="rId8" Target="../media/image70.png" Type="http://schemas.openxmlformats.org/officeDocument/2006/relationships/image"/><Relationship Id="rId9" Target="../media/image7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13.pn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7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76.png" Type="http://schemas.openxmlformats.org/officeDocument/2006/relationships/image"/><Relationship Id="rId4" Target="../media/image77.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13.pn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3.png" Type="http://schemas.openxmlformats.org/officeDocument/2006/relationships/image"/><Relationship Id="rId6" Target="../media/image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82.png" Type="http://schemas.openxmlformats.org/officeDocument/2006/relationships/image"/><Relationship Id="rId7" Target="../media/image83.svg" Type="http://schemas.openxmlformats.org/officeDocument/2006/relationships/image"/><Relationship Id="rId8" Target="../media/image5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84.png" Type="http://schemas.openxmlformats.org/officeDocument/2006/relationships/image"/><Relationship Id="rId7" Target="../media/image8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2.png" Type="http://schemas.openxmlformats.org/officeDocument/2006/relationships/image"/><Relationship Id="rId11" Target="../media/image93.svg" Type="http://schemas.openxmlformats.org/officeDocument/2006/relationships/image"/><Relationship Id="rId12" Target="../media/image94.png" Type="http://schemas.openxmlformats.org/officeDocument/2006/relationships/image"/><Relationship Id="rId13" Target="../media/image95.svg" Type="http://schemas.openxmlformats.org/officeDocument/2006/relationships/image"/><Relationship Id="rId2" Target="../media/image1.jpeg" Type="http://schemas.openxmlformats.org/officeDocument/2006/relationships/image"/><Relationship Id="rId3" Target="../media/image13.png" Type="http://schemas.openxmlformats.org/officeDocument/2006/relationships/image"/><Relationship Id="rId4" Target="../media/image86.png" Type="http://schemas.openxmlformats.org/officeDocument/2006/relationships/image"/><Relationship Id="rId5" Target="../media/image87.svg" Type="http://schemas.openxmlformats.org/officeDocument/2006/relationships/image"/><Relationship Id="rId6" Target="../media/image88.png" Type="http://schemas.openxmlformats.org/officeDocument/2006/relationships/image"/><Relationship Id="rId7" Target="../media/image89.svg" Type="http://schemas.openxmlformats.org/officeDocument/2006/relationships/image"/><Relationship Id="rId8" Target="../media/image90.png" Type="http://schemas.openxmlformats.org/officeDocument/2006/relationships/image"/><Relationship Id="rId9" Target="../media/image9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4.png" Type="http://schemas.openxmlformats.org/officeDocument/2006/relationships/image"/><Relationship Id="rId6" Target="../media/image1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4.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6.jpeg" Type="http://schemas.openxmlformats.org/officeDocument/2006/relationships/image"/><Relationship Id="rId8" Target="../media/image17.jpeg" Type="http://schemas.openxmlformats.org/officeDocument/2006/relationships/image"/><Relationship Id="rId9"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4.pn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14" Target="../media/image26.png" Type="http://schemas.openxmlformats.org/officeDocument/2006/relationships/image"/><Relationship Id="rId15" Target="../media/image27.svg" Type="http://schemas.openxmlformats.org/officeDocument/2006/relationships/image"/><Relationship Id="rId16" Target="../media/image28.png" Type="http://schemas.openxmlformats.org/officeDocument/2006/relationships/image"/><Relationship Id="rId17" Target="../media/image29.svg" Type="http://schemas.openxmlformats.org/officeDocument/2006/relationships/image"/><Relationship Id="rId18" Target="../media/image30.png" Type="http://schemas.openxmlformats.org/officeDocument/2006/relationships/image"/><Relationship Id="rId19" Target="../media/image31.png" Type="http://schemas.openxmlformats.org/officeDocument/2006/relationships/image"/><Relationship Id="rId2" Target="../media/image11.png" Type="http://schemas.openxmlformats.org/officeDocument/2006/relationships/image"/><Relationship Id="rId20" Target="../media/image32.svg" Type="http://schemas.openxmlformats.org/officeDocument/2006/relationships/image"/><Relationship Id="rId21" Target="../media/image33.png" Type="http://schemas.openxmlformats.org/officeDocument/2006/relationships/image"/><Relationship Id="rId22" Target="../media/image34.svg" Type="http://schemas.openxmlformats.org/officeDocument/2006/relationships/image"/><Relationship Id="rId23" Target="../media/image35.png" Type="http://schemas.openxmlformats.org/officeDocument/2006/relationships/image"/><Relationship Id="rId24" Target="../media/image36.svg" Type="http://schemas.openxmlformats.org/officeDocument/2006/relationships/image"/><Relationship Id="rId25" Target="../media/image37.png" Type="http://schemas.openxmlformats.org/officeDocument/2006/relationships/image"/><Relationship Id="rId26" Target="../media/image38.svg" Type="http://schemas.openxmlformats.org/officeDocument/2006/relationships/image"/><Relationship Id="rId27" Target="../media/image39.png" Type="http://schemas.openxmlformats.org/officeDocument/2006/relationships/image"/><Relationship Id="rId28" Target="../media/image40.svg" Type="http://schemas.openxmlformats.org/officeDocument/2006/relationships/image"/><Relationship Id="rId29" Target="../media/image41.png" Type="http://schemas.openxmlformats.org/officeDocument/2006/relationships/image"/><Relationship Id="rId3" Target="../media/image12.svg" Type="http://schemas.openxmlformats.org/officeDocument/2006/relationships/image"/><Relationship Id="rId30" Target="../media/image42.svg" Type="http://schemas.openxmlformats.org/officeDocument/2006/relationships/image"/><Relationship Id="rId31" Target="../media/image43.png" Type="http://schemas.openxmlformats.org/officeDocument/2006/relationships/image"/><Relationship Id="rId32" Target="../media/image44.png" Type="http://schemas.openxmlformats.org/officeDocument/2006/relationships/image"/><Relationship Id="rId33" Target="../media/image45.svg" Type="http://schemas.openxmlformats.org/officeDocument/2006/relationships/image"/><Relationship Id="rId34" Target="../media/image46.png" Type="http://schemas.openxmlformats.org/officeDocument/2006/relationships/image"/><Relationship Id="rId35" Target="../media/image47.png" Type="http://schemas.openxmlformats.org/officeDocument/2006/relationships/image"/><Relationship Id="rId36" Target="../media/image48.png" Type="http://schemas.openxmlformats.org/officeDocument/2006/relationships/image"/><Relationship Id="rId37" Target="../media/image49.svg" Type="http://schemas.openxmlformats.org/officeDocument/2006/relationships/image"/><Relationship Id="rId38" Target="../media/image50.png" Type="http://schemas.openxmlformats.org/officeDocument/2006/relationships/image"/><Relationship Id="rId39" Target="../media/image51.png" Type="http://schemas.openxmlformats.org/officeDocument/2006/relationships/image"/><Relationship Id="rId4" Target="../media/image7.png" Type="http://schemas.openxmlformats.org/officeDocument/2006/relationships/image"/><Relationship Id="rId40" Target="../media/image52.svg" Type="http://schemas.openxmlformats.org/officeDocument/2006/relationships/image"/><Relationship Id="rId41" Target="../media/image53.png" Type="http://schemas.openxmlformats.org/officeDocument/2006/relationships/image"/><Relationship Id="rId42" Target="../media/image4.png" Type="http://schemas.openxmlformats.org/officeDocument/2006/relationships/image"/><Relationship Id="rId5" Target="../media/image8.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svg" Type="http://schemas.openxmlformats.org/officeDocument/2006/relationships/image"/><Relationship Id="rId2" Target="../media/image13.pn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60.pn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 Id="rId9" Target="../media/image6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7999"/>
            </a:blip>
            <a:stretch>
              <a:fillRect l="0" t="-16406" r="0" b="-2112"/>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689655">
                <a:alpha val="13725"/>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6600578" y="560854"/>
            <a:ext cx="4250973" cy="935691"/>
          </a:xfrm>
          <a:custGeom>
            <a:avLst/>
            <a:gdLst/>
            <a:ahLst/>
            <a:cxnLst/>
            <a:rect r="r" b="b" t="t" l="l"/>
            <a:pathLst>
              <a:path h="935691" w="4250973">
                <a:moveTo>
                  <a:pt x="0" y="0"/>
                </a:moveTo>
                <a:lnTo>
                  <a:pt x="4250974" y="0"/>
                </a:lnTo>
                <a:lnTo>
                  <a:pt x="4250974" y="935692"/>
                </a:lnTo>
                <a:lnTo>
                  <a:pt x="0" y="935692"/>
                </a:lnTo>
                <a:lnTo>
                  <a:pt x="0" y="0"/>
                </a:lnTo>
                <a:close/>
              </a:path>
            </a:pathLst>
          </a:custGeom>
          <a:blipFill>
            <a:blip r:embed="rId3"/>
            <a:stretch>
              <a:fillRect l="0" t="-170653" r="0" b="-183660"/>
            </a:stretch>
          </a:blipFill>
        </p:spPr>
      </p:sp>
      <p:sp>
        <p:nvSpPr>
          <p:cNvPr name="Freeform 7" id="7"/>
          <p:cNvSpPr/>
          <p:nvPr/>
        </p:nvSpPr>
        <p:spPr>
          <a:xfrm flipH="false" flipV="false" rot="0">
            <a:off x="7554010" y="8965282"/>
            <a:ext cx="2020815" cy="586036"/>
          </a:xfrm>
          <a:custGeom>
            <a:avLst/>
            <a:gdLst/>
            <a:ahLst/>
            <a:cxnLst/>
            <a:rect r="r" b="b" t="t" l="l"/>
            <a:pathLst>
              <a:path h="586036" w="2020815">
                <a:moveTo>
                  <a:pt x="0" y="0"/>
                </a:moveTo>
                <a:lnTo>
                  <a:pt x="2020815" y="0"/>
                </a:lnTo>
                <a:lnTo>
                  <a:pt x="2020815" y="586036"/>
                </a:lnTo>
                <a:lnTo>
                  <a:pt x="0" y="586036"/>
                </a:lnTo>
                <a:lnTo>
                  <a:pt x="0" y="0"/>
                </a:lnTo>
                <a:close/>
              </a:path>
            </a:pathLst>
          </a:custGeom>
          <a:blipFill>
            <a:blip r:embed="rId4"/>
            <a:stretch>
              <a:fillRect l="0" t="0" r="0" b="0"/>
            </a:stretch>
          </a:blipFill>
        </p:spPr>
      </p:sp>
      <p:sp>
        <p:nvSpPr>
          <p:cNvPr name="Freeform 8" id="8"/>
          <p:cNvSpPr/>
          <p:nvPr/>
        </p:nvSpPr>
        <p:spPr>
          <a:xfrm flipH="false" flipV="false" rot="0">
            <a:off x="4624223" y="2215177"/>
            <a:ext cx="8053861" cy="4538550"/>
          </a:xfrm>
          <a:custGeom>
            <a:avLst/>
            <a:gdLst/>
            <a:ahLst/>
            <a:cxnLst/>
            <a:rect r="r" b="b" t="t" l="l"/>
            <a:pathLst>
              <a:path h="4538550" w="8053861">
                <a:moveTo>
                  <a:pt x="0" y="0"/>
                </a:moveTo>
                <a:lnTo>
                  <a:pt x="8053861" y="0"/>
                </a:lnTo>
                <a:lnTo>
                  <a:pt x="8053861" y="4538549"/>
                </a:lnTo>
                <a:lnTo>
                  <a:pt x="0" y="4538549"/>
                </a:lnTo>
                <a:lnTo>
                  <a:pt x="0" y="0"/>
                </a:lnTo>
                <a:close/>
              </a:path>
            </a:pathLst>
          </a:custGeom>
          <a:blipFill>
            <a:blip r:embed="rId5"/>
            <a:stretch>
              <a:fillRect l="0" t="-19272" r="0" b="-58181"/>
            </a:stretch>
          </a:blipFill>
        </p:spPr>
      </p:sp>
      <p:sp>
        <p:nvSpPr>
          <p:cNvPr name="Freeform 9" id="9"/>
          <p:cNvSpPr/>
          <p:nvPr/>
        </p:nvSpPr>
        <p:spPr>
          <a:xfrm flipH="false" flipV="false" rot="0">
            <a:off x="1351292" y="6516473"/>
            <a:ext cx="3083854" cy="2741827"/>
          </a:xfrm>
          <a:custGeom>
            <a:avLst/>
            <a:gdLst/>
            <a:ahLst/>
            <a:cxnLst/>
            <a:rect r="r" b="b" t="t" l="l"/>
            <a:pathLst>
              <a:path h="2741827" w="3083854">
                <a:moveTo>
                  <a:pt x="0" y="0"/>
                </a:moveTo>
                <a:lnTo>
                  <a:pt x="3083854" y="0"/>
                </a:lnTo>
                <a:lnTo>
                  <a:pt x="3083854" y="2741827"/>
                </a:lnTo>
                <a:lnTo>
                  <a:pt x="0" y="27418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5118948" y="-228142"/>
            <a:ext cx="3729038" cy="4114800"/>
          </a:xfrm>
          <a:custGeom>
            <a:avLst/>
            <a:gdLst/>
            <a:ahLst/>
            <a:cxnLst/>
            <a:rect r="r" b="b" t="t" l="l"/>
            <a:pathLst>
              <a:path h="4114800" w="3729038">
                <a:moveTo>
                  <a:pt x="0" y="0"/>
                </a:moveTo>
                <a:lnTo>
                  <a:pt x="3729038" y="0"/>
                </a:lnTo>
                <a:lnTo>
                  <a:pt x="372903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0800000">
            <a:off x="-835819" y="6753726"/>
            <a:ext cx="3729038" cy="4114800"/>
          </a:xfrm>
          <a:custGeom>
            <a:avLst/>
            <a:gdLst/>
            <a:ahLst/>
            <a:cxnLst/>
            <a:rect r="r" b="b" t="t" l="l"/>
            <a:pathLst>
              <a:path h="4114800" w="3729038">
                <a:moveTo>
                  <a:pt x="0" y="0"/>
                </a:moveTo>
                <a:lnTo>
                  <a:pt x="3729038" y="0"/>
                </a:lnTo>
                <a:lnTo>
                  <a:pt x="372903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015232" y="4295330"/>
            <a:ext cx="1524090" cy="825320"/>
          </a:xfrm>
          <a:custGeom>
            <a:avLst/>
            <a:gdLst/>
            <a:ahLst/>
            <a:cxnLst/>
            <a:rect r="r" b="b" t="t" l="l"/>
            <a:pathLst>
              <a:path h="825320" w="1524090">
                <a:moveTo>
                  <a:pt x="0" y="0"/>
                </a:moveTo>
                <a:lnTo>
                  <a:pt x="1524090" y="0"/>
                </a:lnTo>
                <a:lnTo>
                  <a:pt x="1524090" y="825320"/>
                </a:lnTo>
                <a:lnTo>
                  <a:pt x="0" y="825320"/>
                </a:lnTo>
                <a:lnTo>
                  <a:pt x="0" y="0"/>
                </a:lnTo>
                <a:close/>
              </a:path>
            </a:pathLst>
          </a:custGeom>
          <a:blipFill>
            <a:blip r:embed="rId2"/>
            <a:stretch>
              <a:fillRect l="0" t="0" r="0" b="0"/>
            </a:stretch>
          </a:blipFill>
        </p:spPr>
      </p:sp>
      <p:sp>
        <p:nvSpPr>
          <p:cNvPr name="Freeform 3" id="3"/>
          <p:cNvSpPr/>
          <p:nvPr/>
        </p:nvSpPr>
        <p:spPr>
          <a:xfrm flipH="false" flipV="false" rot="0">
            <a:off x="13394505" y="4295330"/>
            <a:ext cx="1154240" cy="1154240"/>
          </a:xfrm>
          <a:custGeom>
            <a:avLst/>
            <a:gdLst/>
            <a:ahLst/>
            <a:cxnLst/>
            <a:rect r="r" b="b" t="t" l="l"/>
            <a:pathLst>
              <a:path h="1154240" w="1154240">
                <a:moveTo>
                  <a:pt x="0" y="0"/>
                </a:moveTo>
                <a:lnTo>
                  <a:pt x="1154241" y="0"/>
                </a:lnTo>
                <a:lnTo>
                  <a:pt x="1154241" y="1154240"/>
                </a:lnTo>
                <a:lnTo>
                  <a:pt x="0" y="11542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832590" y="4321734"/>
            <a:ext cx="1780076" cy="721107"/>
          </a:xfrm>
          <a:custGeom>
            <a:avLst/>
            <a:gdLst/>
            <a:ahLst/>
            <a:cxnLst/>
            <a:rect r="r" b="b" t="t" l="l"/>
            <a:pathLst>
              <a:path h="721107" w="1780076">
                <a:moveTo>
                  <a:pt x="0" y="0"/>
                </a:moveTo>
                <a:lnTo>
                  <a:pt x="1780076" y="0"/>
                </a:lnTo>
                <a:lnTo>
                  <a:pt x="1780076" y="721107"/>
                </a:lnTo>
                <a:lnTo>
                  <a:pt x="0" y="721107"/>
                </a:lnTo>
                <a:lnTo>
                  <a:pt x="0" y="0"/>
                </a:lnTo>
                <a:close/>
              </a:path>
            </a:pathLst>
          </a:custGeom>
          <a:blipFill>
            <a:blip r:embed="rId5"/>
            <a:stretch>
              <a:fillRect l="0" t="0" r="0" b="0"/>
            </a:stretch>
          </a:blipFill>
        </p:spPr>
      </p:sp>
      <p:sp>
        <p:nvSpPr>
          <p:cNvPr name="Freeform 5" id="5"/>
          <p:cNvSpPr/>
          <p:nvPr/>
        </p:nvSpPr>
        <p:spPr>
          <a:xfrm flipH="false" flipV="false" rot="0">
            <a:off x="3223746" y="4926817"/>
            <a:ext cx="1934073" cy="870333"/>
          </a:xfrm>
          <a:custGeom>
            <a:avLst/>
            <a:gdLst/>
            <a:ahLst/>
            <a:cxnLst/>
            <a:rect r="r" b="b" t="t" l="l"/>
            <a:pathLst>
              <a:path h="870333" w="1934073">
                <a:moveTo>
                  <a:pt x="0" y="0"/>
                </a:moveTo>
                <a:lnTo>
                  <a:pt x="1934073" y="0"/>
                </a:lnTo>
                <a:lnTo>
                  <a:pt x="1934073" y="870333"/>
                </a:lnTo>
                <a:lnTo>
                  <a:pt x="0" y="870333"/>
                </a:lnTo>
                <a:lnTo>
                  <a:pt x="0" y="0"/>
                </a:lnTo>
                <a:close/>
              </a:path>
            </a:pathLst>
          </a:custGeom>
          <a:blipFill>
            <a:blip r:embed="rId6"/>
            <a:stretch>
              <a:fillRect l="0" t="0" r="0" b="0"/>
            </a:stretch>
          </a:blipFill>
        </p:spPr>
      </p:sp>
      <p:sp>
        <p:nvSpPr>
          <p:cNvPr name="Freeform 6" id="6"/>
          <p:cNvSpPr/>
          <p:nvPr/>
        </p:nvSpPr>
        <p:spPr>
          <a:xfrm flipH="false" flipV="false" rot="0">
            <a:off x="14614173" y="5313108"/>
            <a:ext cx="1780076" cy="721107"/>
          </a:xfrm>
          <a:custGeom>
            <a:avLst/>
            <a:gdLst/>
            <a:ahLst/>
            <a:cxnLst/>
            <a:rect r="r" b="b" t="t" l="l"/>
            <a:pathLst>
              <a:path h="721107" w="1780076">
                <a:moveTo>
                  <a:pt x="0" y="0"/>
                </a:moveTo>
                <a:lnTo>
                  <a:pt x="1780076" y="0"/>
                </a:lnTo>
                <a:lnTo>
                  <a:pt x="1780076" y="721108"/>
                </a:lnTo>
                <a:lnTo>
                  <a:pt x="0" y="721108"/>
                </a:lnTo>
                <a:lnTo>
                  <a:pt x="0" y="0"/>
                </a:lnTo>
                <a:close/>
              </a:path>
            </a:pathLst>
          </a:custGeom>
          <a:blipFill>
            <a:blip r:embed="rId5"/>
            <a:stretch>
              <a:fillRect l="0" t="0" r="0" b="0"/>
            </a:stretch>
          </a:blipFill>
        </p:spPr>
      </p:sp>
      <p:sp>
        <p:nvSpPr>
          <p:cNvPr name="Freeform 7" id="7"/>
          <p:cNvSpPr/>
          <p:nvPr/>
        </p:nvSpPr>
        <p:spPr>
          <a:xfrm flipH="false" flipV="false" rot="0">
            <a:off x="9383767" y="4295330"/>
            <a:ext cx="1004458" cy="1027031"/>
          </a:xfrm>
          <a:custGeom>
            <a:avLst/>
            <a:gdLst/>
            <a:ahLst/>
            <a:cxnLst/>
            <a:rect r="r" b="b" t="t" l="l"/>
            <a:pathLst>
              <a:path h="1027031" w="1004458">
                <a:moveTo>
                  <a:pt x="0" y="0"/>
                </a:moveTo>
                <a:lnTo>
                  <a:pt x="1004458" y="0"/>
                </a:lnTo>
                <a:lnTo>
                  <a:pt x="1004458" y="1027030"/>
                </a:lnTo>
                <a:lnTo>
                  <a:pt x="0" y="1027030"/>
                </a:lnTo>
                <a:lnTo>
                  <a:pt x="0" y="0"/>
                </a:lnTo>
                <a:close/>
              </a:path>
            </a:pathLst>
          </a:custGeom>
          <a:blipFill>
            <a:blip r:embed="rId7"/>
            <a:stretch>
              <a:fillRect l="0" t="0" r="0" b="0"/>
            </a:stretch>
          </a:blipFill>
        </p:spPr>
      </p:sp>
      <p:sp>
        <p:nvSpPr>
          <p:cNvPr name="Freeform 8" id="8"/>
          <p:cNvSpPr/>
          <p:nvPr/>
        </p:nvSpPr>
        <p:spPr>
          <a:xfrm flipH="false" flipV="false" rot="0">
            <a:off x="6848943" y="5449570"/>
            <a:ext cx="956650" cy="956650"/>
          </a:xfrm>
          <a:custGeom>
            <a:avLst/>
            <a:gdLst/>
            <a:ahLst/>
            <a:cxnLst/>
            <a:rect r="r" b="b" t="t" l="l"/>
            <a:pathLst>
              <a:path h="956650" w="956650">
                <a:moveTo>
                  <a:pt x="0" y="0"/>
                </a:moveTo>
                <a:lnTo>
                  <a:pt x="956650" y="0"/>
                </a:lnTo>
                <a:lnTo>
                  <a:pt x="956650" y="956650"/>
                </a:lnTo>
                <a:lnTo>
                  <a:pt x="0" y="956650"/>
                </a:lnTo>
                <a:lnTo>
                  <a:pt x="0" y="0"/>
                </a:lnTo>
                <a:close/>
              </a:path>
            </a:pathLst>
          </a:custGeom>
          <a:blipFill>
            <a:blip r:embed="rId8"/>
            <a:stretch>
              <a:fillRect l="0" t="0" r="0" b="0"/>
            </a:stretch>
          </a:blipFill>
        </p:spPr>
      </p:sp>
      <p:sp>
        <p:nvSpPr>
          <p:cNvPr name="Freeform 9" id="9"/>
          <p:cNvSpPr/>
          <p:nvPr/>
        </p:nvSpPr>
        <p:spPr>
          <a:xfrm flipH="false" flipV="false" rot="0">
            <a:off x="8539322" y="5797150"/>
            <a:ext cx="2441080" cy="448548"/>
          </a:xfrm>
          <a:custGeom>
            <a:avLst/>
            <a:gdLst/>
            <a:ahLst/>
            <a:cxnLst/>
            <a:rect r="r" b="b" t="t" l="l"/>
            <a:pathLst>
              <a:path h="448548" w="2441080">
                <a:moveTo>
                  <a:pt x="0" y="0"/>
                </a:moveTo>
                <a:lnTo>
                  <a:pt x="2441080" y="0"/>
                </a:lnTo>
                <a:lnTo>
                  <a:pt x="2441080" y="448549"/>
                </a:lnTo>
                <a:lnTo>
                  <a:pt x="0" y="448549"/>
                </a:lnTo>
                <a:lnTo>
                  <a:pt x="0" y="0"/>
                </a:lnTo>
                <a:close/>
              </a:path>
            </a:pathLst>
          </a:custGeom>
          <a:blipFill>
            <a:blip r:embed="rId9"/>
            <a:stretch>
              <a:fillRect l="0" t="0" r="0" b="0"/>
            </a:stretch>
          </a:blipFill>
        </p:spPr>
      </p:sp>
      <p:sp>
        <p:nvSpPr>
          <p:cNvPr name="Freeform 10" id="10"/>
          <p:cNvSpPr/>
          <p:nvPr/>
        </p:nvSpPr>
        <p:spPr>
          <a:xfrm flipH="false" flipV="false" rot="0">
            <a:off x="1175263" y="7138297"/>
            <a:ext cx="2186347" cy="1943861"/>
          </a:xfrm>
          <a:custGeom>
            <a:avLst/>
            <a:gdLst/>
            <a:ahLst/>
            <a:cxnLst/>
            <a:rect r="r" b="b" t="t" l="l"/>
            <a:pathLst>
              <a:path h="1943861" w="2186347">
                <a:moveTo>
                  <a:pt x="0" y="0"/>
                </a:moveTo>
                <a:lnTo>
                  <a:pt x="2186348" y="0"/>
                </a:lnTo>
                <a:lnTo>
                  <a:pt x="2186348" y="1943862"/>
                </a:lnTo>
                <a:lnTo>
                  <a:pt x="0" y="19438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0" y="-140877"/>
            <a:ext cx="2018683" cy="747398"/>
          </a:xfrm>
          <a:custGeom>
            <a:avLst/>
            <a:gdLst/>
            <a:ahLst/>
            <a:cxnLst/>
            <a:rect r="r" b="b" t="t" l="l"/>
            <a:pathLst>
              <a:path h="747398" w="2018683">
                <a:moveTo>
                  <a:pt x="0" y="0"/>
                </a:moveTo>
                <a:lnTo>
                  <a:pt x="2018683" y="0"/>
                </a:lnTo>
                <a:lnTo>
                  <a:pt x="2018683" y="747398"/>
                </a:lnTo>
                <a:lnTo>
                  <a:pt x="0" y="747398"/>
                </a:lnTo>
                <a:lnTo>
                  <a:pt x="0" y="0"/>
                </a:lnTo>
                <a:close/>
              </a:path>
            </a:pathLst>
          </a:custGeom>
          <a:blipFill>
            <a:blip r:embed="rId12">
              <a:extLst>
                <a:ext uri="{96DAC541-7B7A-43D3-8B79-37D633B846F1}">
                  <asvg:svgBlip xmlns:asvg="http://schemas.microsoft.com/office/drawing/2016/SVG/main" r:embed="rId13"/>
                </a:ext>
              </a:extLst>
            </a:blip>
            <a:stretch>
              <a:fillRect l="-16456" t="-88726" r="0" b="0"/>
            </a:stretch>
          </a:blipFill>
        </p:spPr>
      </p:sp>
      <p:sp>
        <p:nvSpPr>
          <p:cNvPr name="Freeform 12" id="12"/>
          <p:cNvSpPr/>
          <p:nvPr/>
        </p:nvSpPr>
        <p:spPr>
          <a:xfrm flipH="false" flipV="false" rot="5400000">
            <a:off x="16587486" y="5519652"/>
            <a:ext cx="3199704" cy="1184659"/>
          </a:xfrm>
          <a:custGeom>
            <a:avLst/>
            <a:gdLst/>
            <a:ahLst/>
            <a:cxnLst/>
            <a:rect r="r" b="b" t="t" l="l"/>
            <a:pathLst>
              <a:path h="1184659" w="3199704">
                <a:moveTo>
                  <a:pt x="0" y="0"/>
                </a:moveTo>
                <a:lnTo>
                  <a:pt x="3199704" y="0"/>
                </a:lnTo>
                <a:lnTo>
                  <a:pt x="3199704" y="1184660"/>
                </a:lnTo>
                <a:lnTo>
                  <a:pt x="0" y="1184660"/>
                </a:lnTo>
                <a:lnTo>
                  <a:pt x="0" y="0"/>
                </a:lnTo>
                <a:close/>
              </a:path>
            </a:pathLst>
          </a:custGeom>
          <a:blipFill>
            <a:blip r:embed="rId12">
              <a:extLst>
                <a:ext uri="{96DAC541-7B7A-43D3-8B79-37D633B846F1}">
                  <asvg:svgBlip xmlns:asvg="http://schemas.microsoft.com/office/drawing/2016/SVG/main" r:embed="rId13"/>
                </a:ext>
              </a:extLst>
            </a:blip>
            <a:stretch>
              <a:fillRect l="-16456" t="-88726" r="0" b="0"/>
            </a:stretch>
          </a:blipFill>
        </p:spPr>
      </p:sp>
      <p:sp>
        <p:nvSpPr>
          <p:cNvPr name="Freeform 13" id="13"/>
          <p:cNvSpPr/>
          <p:nvPr/>
        </p:nvSpPr>
        <p:spPr>
          <a:xfrm flipH="false" flipV="false" rot="-10800000">
            <a:off x="-835819" y="6406220"/>
            <a:ext cx="3729038" cy="4114800"/>
          </a:xfrm>
          <a:custGeom>
            <a:avLst/>
            <a:gdLst/>
            <a:ahLst/>
            <a:cxnLst/>
            <a:rect r="r" b="b" t="t" l="l"/>
            <a:pathLst>
              <a:path h="4114800" w="3729038">
                <a:moveTo>
                  <a:pt x="0" y="0"/>
                </a:moveTo>
                <a:lnTo>
                  <a:pt x="3729038" y="0"/>
                </a:lnTo>
                <a:lnTo>
                  <a:pt x="3729038"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15637672" y="527522"/>
            <a:ext cx="2247720" cy="1229014"/>
          </a:xfrm>
          <a:custGeom>
            <a:avLst/>
            <a:gdLst/>
            <a:ahLst/>
            <a:cxnLst/>
            <a:rect r="r" b="b" t="t" l="l"/>
            <a:pathLst>
              <a:path h="1229014" w="2247720">
                <a:moveTo>
                  <a:pt x="0" y="0"/>
                </a:moveTo>
                <a:lnTo>
                  <a:pt x="2247719" y="0"/>
                </a:lnTo>
                <a:lnTo>
                  <a:pt x="2247719" y="1229014"/>
                </a:lnTo>
                <a:lnTo>
                  <a:pt x="0" y="1229014"/>
                </a:lnTo>
                <a:lnTo>
                  <a:pt x="0" y="0"/>
                </a:lnTo>
                <a:close/>
              </a:path>
            </a:pathLst>
          </a:custGeom>
          <a:blipFill>
            <a:blip r:embed="rId16"/>
            <a:stretch>
              <a:fillRect l="0" t="-19863" r="0" b="-63025"/>
            </a:stretch>
          </a:blipFill>
        </p:spPr>
      </p:sp>
      <p:sp>
        <p:nvSpPr>
          <p:cNvPr name="Freeform 15" id="15"/>
          <p:cNvSpPr/>
          <p:nvPr/>
        </p:nvSpPr>
        <p:spPr>
          <a:xfrm flipH="false" flipV="false" rot="0">
            <a:off x="5680676" y="4512130"/>
            <a:ext cx="794922" cy="810230"/>
          </a:xfrm>
          <a:custGeom>
            <a:avLst/>
            <a:gdLst/>
            <a:ahLst/>
            <a:cxnLst/>
            <a:rect r="r" b="b" t="t" l="l"/>
            <a:pathLst>
              <a:path h="810230" w="794922">
                <a:moveTo>
                  <a:pt x="0" y="0"/>
                </a:moveTo>
                <a:lnTo>
                  <a:pt x="794922" y="0"/>
                </a:lnTo>
                <a:lnTo>
                  <a:pt x="794922" y="810230"/>
                </a:lnTo>
                <a:lnTo>
                  <a:pt x="0" y="81023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6" id="16"/>
          <p:cNvSpPr/>
          <p:nvPr/>
        </p:nvSpPr>
        <p:spPr>
          <a:xfrm flipH="false" flipV="false" rot="0">
            <a:off x="11806255" y="4467335"/>
            <a:ext cx="794922" cy="810230"/>
          </a:xfrm>
          <a:custGeom>
            <a:avLst/>
            <a:gdLst/>
            <a:ahLst/>
            <a:cxnLst/>
            <a:rect r="r" b="b" t="t" l="l"/>
            <a:pathLst>
              <a:path h="810230" w="794922">
                <a:moveTo>
                  <a:pt x="0" y="0"/>
                </a:moveTo>
                <a:lnTo>
                  <a:pt x="794923" y="0"/>
                </a:lnTo>
                <a:lnTo>
                  <a:pt x="794923" y="810230"/>
                </a:lnTo>
                <a:lnTo>
                  <a:pt x="0" y="81023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17" id="17"/>
          <p:cNvGrpSpPr/>
          <p:nvPr/>
        </p:nvGrpSpPr>
        <p:grpSpPr>
          <a:xfrm rot="0">
            <a:off x="1424497" y="3106184"/>
            <a:ext cx="4256179" cy="910251"/>
            <a:chOff x="0" y="0"/>
            <a:chExt cx="1120969" cy="239737"/>
          </a:xfrm>
        </p:grpSpPr>
        <p:sp>
          <p:nvSpPr>
            <p:cNvPr name="Freeform 18" id="18"/>
            <p:cNvSpPr/>
            <p:nvPr/>
          </p:nvSpPr>
          <p:spPr>
            <a:xfrm flipH="false" flipV="false" rot="0">
              <a:off x="0" y="0"/>
              <a:ext cx="1120969" cy="239737"/>
            </a:xfrm>
            <a:custGeom>
              <a:avLst/>
              <a:gdLst/>
              <a:ahLst/>
              <a:cxnLst/>
              <a:rect r="r" b="b" t="t" l="l"/>
              <a:pathLst>
                <a:path h="239737" w="1120969">
                  <a:moveTo>
                    <a:pt x="92768" y="0"/>
                  </a:moveTo>
                  <a:lnTo>
                    <a:pt x="1028201" y="0"/>
                  </a:lnTo>
                  <a:cubicBezTo>
                    <a:pt x="1079435" y="0"/>
                    <a:pt x="1120969" y="41534"/>
                    <a:pt x="1120969" y="92768"/>
                  </a:cubicBezTo>
                  <a:lnTo>
                    <a:pt x="1120969" y="146969"/>
                  </a:lnTo>
                  <a:cubicBezTo>
                    <a:pt x="1120969" y="198203"/>
                    <a:pt x="1079435" y="239737"/>
                    <a:pt x="1028201" y="239737"/>
                  </a:cubicBezTo>
                  <a:lnTo>
                    <a:pt x="92768" y="239737"/>
                  </a:lnTo>
                  <a:cubicBezTo>
                    <a:pt x="41534" y="239737"/>
                    <a:pt x="0" y="198203"/>
                    <a:pt x="0" y="146969"/>
                  </a:cubicBezTo>
                  <a:lnTo>
                    <a:pt x="0" y="92768"/>
                  </a:lnTo>
                  <a:cubicBezTo>
                    <a:pt x="0" y="41534"/>
                    <a:pt x="41534" y="0"/>
                    <a:pt x="92768" y="0"/>
                  </a:cubicBezTo>
                  <a:close/>
                </a:path>
              </a:pathLst>
            </a:custGeom>
            <a:solidFill>
              <a:srgbClr val="689655"/>
            </a:solidFill>
          </p:spPr>
        </p:sp>
        <p:sp>
          <p:nvSpPr>
            <p:cNvPr name="TextBox 19" id="19"/>
            <p:cNvSpPr txBox="true"/>
            <p:nvPr/>
          </p:nvSpPr>
          <p:spPr>
            <a:xfrm>
              <a:off x="0" y="-38100"/>
              <a:ext cx="1120969" cy="277837"/>
            </a:xfrm>
            <a:prstGeom prst="rect">
              <a:avLst/>
            </a:prstGeom>
          </p:spPr>
          <p:txBody>
            <a:bodyPr anchor="ctr" rtlCol="false" tIns="50800" lIns="50800" bIns="50800" rIns="50800"/>
            <a:lstStyle/>
            <a:p>
              <a:pPr algn="ctr">
                <a:lnSpc>
                  <a:spcPts val="3359"/>
                </a:lnSpc>
              </a:pPr>
            </a:p>
          </p:txBody>
        </p:sp>
      </p:grpSp>
      <p:sp>
        <p:nvSpPr>
          <p:cNvPr name="TextBox 20" id="20"/>
          <p:cNvSpPr txBox="true"/>
          <p:nvPr/>
        </p:nvSpPr>
        <p:spPr>
          <a:xfrm rot="0">
            <a:off x="637433" y="723903"/>
            <a:ext cx="13712098" cy="863600"/>
          </a:xfrm>
          <a:prstGeom prst="rect">
            <a:avLst/>
          </a:prstGeom>
        </p:spPr>
        <p:txBody>
          <a:bodyPr anchor="t" rtlCol="false" tIns="0" lIns="0" bIns="0" rIns="0">
            <a:spAutoFit/>
          </a:bodyPr>
          <a:lstStyle/>
          <a:p>
            <a:pPr algn="l">
              <a:lnSpc>
                <a:spcPts val="7000"/>
              </a:lnSpc>
            </a:pPr>
            <a:r>
              <a:rPr lang="en-US" sz="5000" b="true">
                <a:solidFill>
                  <a:srgbClr val="F57C00"/>
                </a:solidFill>
                <a:latin typeface="Inter Bold"/>
                <a:ea typeface="Inter Bold"/>
                <a:cs typeface="Inter Bold"/>
                <a:sym typeface="Inter Bold"/>
              </a:rPr>
              <a:t>PREDICTIVE MODELING</a:t>
            </a:r>
          </a:p>
        </p:txBody>
      </p:sp>
      <p:sp>
        <p:nvSpPr>
          <p:cNvPr name="TextBox 21" id="21"/>
          <p:cNvSpPr txBox="true"/>
          <p:nvPr/>
        </p:nvSpPr>
        <p:spPr>
          <a:xfrm rot="0">
            <a:off x="15928055" y="9564710"/>
            <a:ext cx="1666953" cy="363855"/>
          </a:xfrm>
          <a:prstGeom prst="rect">
            <a:avLst/>
          </a:prstGeom>
        </p:spPr>
        <p:txBody>
          <a:bodyPr anchor="t" rtlCol="false" tIns="0" lIns="0" bIns="0" rIns="0">
            <a:spAutoFit/>
          </a:bodyPr>
          <a:lstStyle/>
          <a:p>
            <a:pPr algn="ctr">
              <a:lnSpc>
                <a:spcPts val="2610"/>
              </a:lnSpc>
            </a:pPr>
            <a:r>
              <a:rPr lang="en-US" sz="3000">
                <a:solidFill>
                  <a:srgbClr val="777F86"/>
                </a:solidFill>
                <a:latin typeface="TAN Headline"/>
                <a:ea typeface="TAN Headline"/>
                <a:cs typeface="TAN Headline"/>
                <a:sym typeface="TAN Headline"/>
              </a:rPr>
              <a:t>10</a:t>
            </a:r>
          </a:p>
        </p:txBody>
      </p:sp>
      <p:sp>
        <p:nvSpPr>
          <p:cNvPr name="TextBox 22" id="22"/>
          <p:cNvSpPr txBox="true"/>
          <p:nvPr/>
        </p:nvSpPr>
        <p:spPr>
          <a:xfrm rot="0">
            <a:off x="1818881" y="3269902"/>
            <a:ext cx="3540925" cy="620743"/>
          </a:xfrm>
          <a:prstGeom prst="rect">
            <a:avLst/>
          </a:prstGeom>
        </p:spPr>
        <p:txBody>
          <a:bodyPr anchor="t" rtlCol="false" tIns="0" lIns="0" bIns="0" rIns="0">
            <a:spAutoFit/>
          </a:bodyPr>
          <a:lstStyle/>
          <a:p>
            <a:pPr algn="ctr">
              <a:lnSpc>
                <a:spcPts val="2535"/>
              </a:lnSpc>
            </a:pPr>
            <a:r>
              <a:rPr lang="en-US" b="true" sz="1811">
                <a:solidFill>
                  <a:srgbClr val="FFFFFF"/>
                </a:solidFill>
                <a:latin typeface="Garet Bold"/>
                <a:ea typeface="Garet Bold"/>
                <a:cs typeface="Garet Bold"/>
                <a:sym typeface="Garet Bold"/>
              </a:rPr>
              <a:t>Leitura e Pré Processamento dos Dados</a:t>
            </a:r>
          </a:p>
        </p:txBody>
      </p:sp>
      <p:grpSp>
        <p:nvGrpSpPr>
          <p:cNvPr name="Group 23" id="23"/>
          <p:cNvGrpSpPr/>
          <p:nvPr/>
        </p:nvGrpSpPr>
        <p:grpSpPr>
          <a:xfrm rot="0">
            <a:off x="6982397" y="3106184"/>
            <a:ext cx="4256179" cy="910251"/>
            <a:chOff x="0" y="0"/>
            <a:chExt cx="1120969" cy="239737"/>
          </a:xfrm>
        </p:grpSpPr>
        <p:sp>
          <p:nvSpPr>
            <p:cNvPr name="Freeform 24" id="24"/>
            <p:cNvSpPr/>
            <p:nvPr/>
          </p:nvSpPr>
          <p:spPr>
            <a:xfrm flipH="false" flipV="false" rot="0">
              <a:off x="0" y="0"/>
              <a:ext cx="1120969" cy="239737"/>
            </a:xfrm>
            <a:custGeom>
              <a:avLst/>
              <a:gdLst/>
              <a:ahLst/>
              <a:cxnLst/>
              <a:rect r="r" b="b" t="t" l="l"/>
              <a:pathLst>
                <a:path h="239737" w="1120969">
                  <a:moveTo>
                    <a:pt x="92768" y="0"/>
                  </a:moveTo>
                  <a:lnTo>
                    <a:pt x="1028201" y="0"/>
                  </a:lnTo>
                  <a:cubicBezTo>
                    <a:pt x="1079435" y="0"/>
                    <a:pt x="1120969" y="41534"/>
                    <a:pt x="1120969" y="92768"/>
                  </a:cubicBezTo>
                  <a:lnTo>
                    <a:pt x="1120969" y="146969"/>
                  </a:lnTo>
                  <a:cubicBezTo>
                    <a:pt x="1120969" y="198203"/>
                    <a:pt x="1079435" y="239737"/>
                    <a:pt x="1028201" y="239737"/>
                  </a:cubicBezTo>
                  <a:lnTo>
                    <a:pt x="92768" y="239737"/>
                  </a:lnTo>
                  <a:cubicBezTo>
                    <a:pt x="41534" y="239737"/>
                    <a:pt x="0" y="198203"/>
                    <a:pt x="0" y="146969"/>
                  </a:cubicBezTo>
                  <a:lnTo>
                    <a:pt x="0" y="92768"/>
                  </a:lnTo>
                  <a:cubicBezTo>
                    <a:pt x="0" y="41534"/>
                    <a:pt x="41534" y="0"/>
                    <a:pt x="92768" y="0"/>
                  </a:cubicBezTo>
                  <a:close/>
                </a:path>
              </a:pathLst>
            </a:custGeom>
            <a:solidFill>
              <a:srgbClr val="689655"/>
            </a:solidFill>
          </p:spPr>
        </p:sp>
        <p:sp>
          <p:nvSpPr>
            <p:cNvPr name="TextBox 25" id="25"/>
            <p:cNvSpPr txBox="true"/>
            <p:nvPr/>
          </p:nvSpPr>
          <p:spPr>
            <a:xfrm>
              <a:off x="0" y="-38100"/>
              <a:ext cx="1120969" cy="277837"/>
            </a:xfrm>
            <a:prstGeom prst="rect">
              <a:avLst/>
            </a:prstGeom>
          </p:spPr>
          <p:txBody>
            <a:bodyPr anchor="ctr" rtlCol="false" tIns="50800" lIns="50800" bIns="50800" rIns="50800"/>
            <a:lstStyle/>
            <a:p>
              <a:pPr algn="ctr">
                <a:lnSpc>
                  <a:spcPts val="3359"/>
                </a:lnSpc>
              </a:pPr>
            </a:p>
          </p:txBody>
        </p:sp>
      </p:grpSp>
      <p:sp>
        <p:nvSpPr>
          <p:cNvPr name="TextBox 26" id="26"/>
          <p:cNvSpPr txBox="true"/>
          <p:nvPr/>
        </p:nvSpPr>
        <p:spPr>
          <a:xfrm rot="0">
            <a:off x="7015232" y="3266226"/>
            <a:ext cx="4190509" cy="575658"/>
          </a:xfrm>
          <a:prstGeom prst="rect">
            <a:avLst/>
          </a:prstGeom>
        </p:spPr>
        <p:txBody>
          <a:bodyPr anchor="t" rtlCol="false" tIns="0" lIns="0" bIns="0" rIns="0">
            <a:spAutoFit/>
          </a:bodyPr>
          <a:lstStyle/>
          <a:p>
            <a:pPr algn="ctr">
              <a:lnSpc>
                <a:spcPts val="2395"/>
              </a:lnSpc>
            </a:pPr>
            <a:r>
              <a:rPr lang="en-US" b="true" sz="1711">
                <a:solidFill>
                  <a:srgbClr val="FFFFFF"/>
                </a:solidFill>
                <a:latin typeface="Garet Bold"/>
                <a:ea typeface="Garet Bold"/>
                <a:cs typeface="Garet Bold"/>
                <a:sym typeface="Garet Bold"/>
              </a:rPr>
              <a:t>Treinamento e Execução de Machine Learning e Deep Learning</a:t>
            </a:r>
          </a:p>
        </p:txBody>
      </p:sp>
      <p:grpSp>
        <p:nvGrpSpPr>
          <p:cNvPr name="Group 27" id="27"/>
          <p:cNvGrpSpPr/>
          <p:nvPr/>
        </p:nvGrpSpPr>
        <p:grpSpPr>
          <a:xfrm rot="0">
            <a:off x="12655348" y="3080511"/>
            <a:ext cx="4256179" cy="910251"/>
            <a:chOff x="0" y="0"/>
            <a:chExt cx="1120969" cy="239737"/>
          </a:xfrm>
        </p:grpSpPr>
        <p:sp>
          <p:nvSpPr>
            <p:cNvPr name="Freeform 28" id="28"/>
            <p:cNvSpPr/>
            <p:nvPr/>
          </p:nvSpPr>
          <p:spPr>
            <a:xfrm flipH="false" flipV="false" rot="0">
              <a:off x="0" y="0"/>
              <a:ext cx="1120969" cy="239737"/>
            </a:xfrm>
            <a:custGeom>
              <a:avLst/>
              <a:gdLst/>
              <a:ahLst/>
              <a:cxnLst/>
              <a:rect r="r" b="b" t="t" l="l"/>
              <a:pathLst>
                <a:path h="239737" w="1120969">
                  <a:moveTo>
                    <a:pt x="92768" y="0"/>
                  </a:moveTo>
                  <a:lnTo>
                    <a:pt x="1028201" y="0"/>
                  </a:lnTo>
                  <a:cubicBezTo>
                    <a:pt x="1079435" y="0"/>
                    <a:pt x="1120969" y="41534"/>
                    <a:pt x="1120969" y="92768"/>
                  </a:cubicBezTo>
                  <a:lnTo>
                    <a:pt x="1120969" y="146969"/>
                  </a:lnTo>
                  <a:cubicBezTo>
                    <a:pt x="1120969" y="198203"/>
                    <a:pt x="1079435" y="239737"/>
                    <a:pt x="1028201" y="239737"/>
                  </a:cubicBezTo>
                  <a:lnTo>
                    <a:pt x="92768" y="239737"/>
                  </a:lnTo>
                  <a:cubicBezTo>
                    <a:pt x="41534" y="239737"/>
                    <a:pt x="0" y="198203"/>
                    <a:pt x="0" y="146969"/>
                  </a:cubicBezTo>
                  <a:lnTo>
                    <a:pt x="0" y="92768"/>
                  </a:lnTo>
                  <a:cubicBezTo>
                    <a:pt x="0" y="41534"/>
                    <a:pt x="41534" y="0"/>
                    <a:pt x="92768" y="0"/>
                  </a:cubicBezTo>
                  <a:close/>
                </a:path>
              </a:pathLst>
            </a:custGeom>
            <a:solidFill>
              <a:srgbClr val="689655"/>
            </a:solidFill>
          </p:spPr>
        </p:sp>
        <p:sp>
          <p:nvSpPr>
            <p:cNvPr name="TextBox 29" id="29"/>
            <p:cNvSpPr txBox="true"/>
            <p:nvPr/>
          </p:nvSpPr>
          <p:spPr>
            <a:xfrm>
              <a:off x="0" y="-38100"/>
              <a:ext cx="1120969" cy="277837"/>
            </a:xfrm>
            <a:prstGeom prst="rect">
              <a:avLst/>
            </a:prstGeom>
          </p:spPr>
          <p:txBody>
            <a:bodyPr anchor="ctr" rtlCol="false" tIns="50800" lIns="50800" bIns="50800" rIns="50800"/>
            <a:lstStyle/>
            <a:p>
              <a:pPr algn="ctr">
                <a:lnSpc>
                  <a:spcPts val="3359"/>
                </a:lnSpc>
              </a:pPr>
            </a:p>
          </p:txBody>
        </p:sp>
      </p:grpSp>
      <p:sp>
        <p:nvSpPr>
          <p:cNvPr name="TextBox 30" id="30"/>
          <p:cNvSpPr txBox="true"/>
          <p:nvPr/>
        </p:nvSpPr>
        <p:spPr>
          <a:xfrm rot="0">
            <a:off x="12948289" y="3198930"/>
            <a:ext cx="3670298" cy="635313"/>
          </a:xfrm>
          <a:prstGeom prst="rect">
            <a:avLst/>
          </a:prstGeom>
        </p:spPr>
        <p:txBody>
          <a:bodyPr anchor="t" rtlCol="false" tIns="0" lIns="0" bIns="0" rIns="0">
            <a:spAutoFit/>
          </a:bodyPr>
          <a:lstStyle/>
          <a:p>
            <a:pPr algn="ctr">
              <a:lnSpc>
                <a:spcPts val="2535"/>
              </a:lnSpc>
            </a:pPr>
            <a:r>
              <a:rPr lang="en-US" b="true" sz="1811">
                <a:solidFill>
                  <a:srgbClr val="FFFFFF"/>
                </a:solidFill>
                <a:latin typeface="Garet Bold"/>
                <a:ea typeface="Garet Bold"/>
                <a:cs typeface="Garet Bold"/>
                <a:sym typeface="Garet Bold"/>
              </a:rPr>
              <a:t>Armazenamento do Dataset Final com as previsões</a:t>
            </a:r>
          </a:p>
        </p:txBody>
      </p:sp>
      <p:sp>
        <p:nvSpPr>
          <p:cNvPr name="TextBox 31" id="31"/>
          <p:cNvSpPr txBox="true"/>
          <p:nvPr/>
        </p:nvSpPr>
        <p:spPr>
          <a:xfrm rot="0">
            <a:off x="4071402" y="7825445"/>
            <a:ext cx="10542771" cy="1653540"/>
          </a:xfrm>
          <a:prstGeom prst="rect">
            <a:avLst/>
          </a:prstGeom>
        </p:spPr>
        <p:txBody>
          <a:bodyPr anchor="t" rtlCol="false" tIns="0" lIns="0" bIns="0" rIns="0">
            <a:spAutoFit/>
          </a:bodyPr>
          <a:lstStyle/>
          <a:p>
            <a:pPr algn="just">
              <a:lnSpc>
                <a:spcPts val="3359"/>
              </a:lnSpc>
            </a:pPr>
            <a:r>
              <a:rPr lang="en-US" b="true" sz="2400" i="true">
                <a:solidFill>
                  <a:srgbClr val="3D4D3A"/>
                </a:solidFill>
                <a:latin typeface="Garet Bold Italics"/>
                <a:ea typeface="Garet Bold Italics"/>
                <a:cs typeface="Garet Bold Italics"/>
                <a:sym typeface="Garet Bold Italics"/>
              </a:rPr>
              <a:t>Quarta fase: </a:t>
            </a:r>
            <a:r>
              <a:rPr lang="en-US" sz="2400" i="true">
                <a:solidFill>
                  <a:srgbClr val="3D4D3A"/>
                </a:solidFill>
                <a:latin typeface="Garet Italics"/>
                <a:ea typeface="Garet Italics"/>
                <a:cs typeface="Garet Italics"/>
                <a:sym typeface="Garet Italics"/>
              </a:rPr>
              <a:t>Script em Python para  leitura e pré processamento dos dados e criação e treinamento dos modelos de machine learning e deep learning, e por fim, aramzenamento dos resultados</a:t>
            </a:r>
          </a:p>
          <a:p>
            <a:pPr algn="just">
              <a:lnSpc>
                <a:spcPts val="3359"/>
              </a:lnSpc>
            </a:pPr>
          </a:p>
        </p:txBody>
      </p:sp>
      <p:sp>
        <p:nvSpPr>
          <p:cNvPr name="Freeform 32" id="32"/>
          <p:cNvSpPr/>
          <p:nvPr/>
        </p:nvSpPr>
        <p:spPr>
          <a:xfrm flipH="false" flipV="false" rot="0">
            <a:off x="10648766" y="4917245"/>
            <a:ext cx="663271" cy="663271"/>
          </a:xfrm>
          <a:custGeom>
            <a:avLst/>
            <a:gdLst/>
            <a:ahLst/>
            <a:cxnLst/>
            <a:rect r="r" b="b" t="t" l="l"/>
            <a:pathLst>
              <a:path h="663271" w="663271">
                <a:moveTo>
                  <a:pt x="0" y="0"/>
                </a:moveTo>
                <a:lnTo>
                  <a:pt x="663271" y="0"/>
                </a:lnTo>
                <a:lnTo>
                  <a:pt x="663271" y="663271"/>
                </a:lnTo>
                <a:lnTo>
                  <a:pt x="0" y="663271"/>
                </a:lnTo>
                <a:lnTo>
                  <a:pt x="0" y="0"/>
                </a:lnTo>
                <a:close/>
              </a:path>
            </a:pathLst>
          </a:custGeom>
          <a:blipFill>
            <a:blip r:embed="rId19"/>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689655">
                <a:alpha val="13725"/>
              </a:srgbClr>
            </a:solidFill>
          </p:spPr>
        </p:sp>
        <p:sp>
          <p:nvSpPr>
            <p:cNvPr name="TextBox 4" id="4"/>
            <p:cNvSpPr txBox="true"/>
            <p:nvPr/>
          </p:nvSpPr>
          <p:spPr>
            <a:xfrm>
              <a:off x="0" y="-38100"/>
              <a:ext cx="4816593" cy="274743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2488659" y="2561490"/>
            <a:ext cx="4915822" cy="491582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8C23"/>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TextBox 8" id="8"/>
          <p:cNvSpPr txBox="true"/>
          <p:nvPr/>
        </p:nvSpPr>
        <p:spPr>
          <a:xfrm rot="0">
            <a:off x="1888124" y="1031934"/>
            <a:ext cx="7572997" cy="1749425"/>
          </a:xfrm>
          <a:prstGeom prst="rect">
            <a:avLst/>
          </a:prstGeom>
        </p:spPr>
        <p:txBody>
          <a:bodyPr anchor="t" rtlCol="false" tIns="0" lIns="0" bIns="0" rIns="0">
            <a:spAutoFit/>
          </a:bodyPr>
          <a:lstStyle/>
          <a:p>
            <a:pPr algn="l">
              <a:lnSpc>
                <a:spcPts val="7000"/>
              </a:lnSpc>
            </a:pPr>
            <a:r>
              <a:rPr lang="en-US" sz="5000" b="true">
                <a:solidFill>
                  <a:srgbClr val="F37726"/>
                </a:solidFill>
                <a:latin typeface="Inter Bold"/>
                <a:ea typeface="Inter Bold"/>
                <a:cs typeface="Inter Bold"/>
                <a:sym typeface="Inter Bold"/>
              </a:rPr>
              <a:t>RESULTS, STORAGING </a:t>
            </a:r>
          </a:p>
          <a:p>
            <a:pPr algn="l">
              <a:lnSpc>
                <a:spcPts val="7000"/>
              </a:lnSpc>
            </a:pPr>
            <a:r>
              <a:rPr lang="en-US" sz="5000" b="true">
                <a:solidFill>
                  <a:srgbClr val="F37726"/>
                </a:solidFill>
                <a:latin typeface="Inter Bold"/>
                <a:ea typeface="Inter Bold"/>
                <a:cs typeface="Inter Bold"/>
                <a:sym typeface="Inter Bold"/>
              </a:rPr>
              <a:t>AND PROCESSING</a:t>
            </a:r>
          </a:p>
        </p:txBody>
      </p:sp>
      <p:sp>
        <p:nvSpPr>
          <p:cNvPr name="Freeform 9" id="9"/>
          <p:cNvSpPr/>
          <p:nvPr/>
        </p:nvSpPr>
        <p:spPr>
          <a:xfrm flipH="false" flipV="false" rot="0">
            <a:off x="10284711" y="6538365"/>
            <a:ext cx="2363305" cy="1277935"/>
          </a:xfrm>
          <a:custGeom>
            <a:avLst/>
            <a:gdLst/>
            <a:ahLst/>
            <a:cxnLst/>
            <a:rect r="r" b="b" t="t" l="l"/>
            <a:pathLst>
              <a:path h="1277935" w="2363305">
                <a:moveTo>
                  <a:pt x="0" y="0"/>
                </a:moveTo>
                <a:lnTo>
                  <a:pt x="2363305" y="0"/>
                </a:lnTo>
                <a:lnTo>
                  <a:pt x="2363305" y="1277935"/>
                </a:lnTo>
                <a:lnTo>
                  <a:pt x="0" y="1277935"/>
                </a:lnTo>
                <a:lnTo>
                  <a:pt x="0" y="0"/>
                </a:lnTo>
                <a:close/>
              </a:path>
            </a:pathLst>
          </a:custGeom>
          <a:blipFill>
            <a:blip r:embed="rId2"/>
            <a:stretch>
              <a:fillRect l="0" t="0" r="0" b="0"/>
            </a:stretch>
          </a:blipFill>
        </p:spPr>
      </p:sp>
      <p:sp>
        <p:nvSpPr>
          <p:cNvPr name="Freeform 10" id="10"/>
          <p:cNvSpPr/>
          <p:nvPr/>
        </p:nvSpPr>
        <p:spPr>
          <a:xfrm flipH="false" flipV="false" rot="0">
            <a:off x="14384957" y="550009"/>
            <a:ext cx="3326265" cy="733662"/>
          </a:xfrm>
          <a:custGeom>
            <a:avLst/>
            <a:gdLst/>
            <a:ahLst/>
            <a:cxnLst/>
            <a:rect r="r" b="b" t="t" l="l"/>
            <a:pathLst>
              <a:path h="733662" w="3326265">
                <a:moveTo>
                  <a:pt x="0" y="0"/>
                </a:moveTo>
                <a:lnTo>
                  <a:pt x="3326265" y="0"/>
                </a:lnTo>
                <a:lnTo>
                  <a:pt x="3326265" y="733662"/>
                </a:lnTo>
                <a:lnTo>
                  <a:pt x="0" y="733662"/>
                </a:lnTo>
                <a:lnTo>
                  <a:pt x="0" y="0"/>
                </a:lnTo>
                <a:close/>
              </a:path>
            </a:pathLst>
          </a:custGeom>
          <a:blipFill>
            <a:blip r:embed="rId3"/>
            <a:stretch>
              <a:fillRect l="0" t="0" r="0" b="0"/>
            </a:stretch>
          </a:blipFill>
        </p:spPr>
      </p:sp>
      <p:sp>
        <p:nvSpPr>
          <p:cNvPr name="Freeform 11" id="11"/>
          <p:cNvSpPr/>
          <p:nvPr/>
        </p:nvSpPr>
        <p:spPr>
          <a:xfrm flipH="false" flipV="false" rot="0">
            <a:off x="575819" y="8643793"/>
            <a:ext cx="2247720" cy="1229014"/>
          </a:xfrm>
          <a:custGeom>
            <a:avLst/>
            <a:gdLst/>
            <a:ahLst/>
            <a:cxnLst/>
            <a:rect r="r" b="b" t="t" l="l"/>
            <a:pathLst>
              <a:path h="1229014" w="2247720">
                <a:moveTo>
                  <a:pt x="0" y="0"/>
                </a:moveTo>
                <a:lnTo>
                  <a:pt x="2247719" y="0"/>
                </a:lnTo>
                <a:lnTo>
                  <a:pt x="2247719" y="1229014"/>
                </a:lnTo>
                <a:lnTo>
                  <a:pt x="0" y="1229014"/>
                </a:lnTo>
                <a:lnTo>
                  <a:pt x="0" y="0"/>
                </a:lnTo>
                <a:close/>
              </a:path>
            </a:pathLst>
          </a:custGeom>
          <a:blipFill>
            <a:blip r:embed="rId4"/>
            <a:stretch>
              <a:fillRect l="0" t="-19863" r="0" b="-63025"/>
            </a:stretch>
          </a:blipFill>
        </p:spPr>
      </p:sp>
      <p:sp>
        <p:nvSpPr>
          <p:cNvPr name="Freeform 12" id="12"/>
          <p:cNvSpPr/>
          <p:nvPr/>
        </p:nvSpPr>
        <p:spPr>
          <a:xfrm flipH="false" flipV="false" rot="-5400000">
            <a:off x="-436206" y="-1140560"/>
            <a:ext cx="3729038" cy="4114800"/>
          </a:xfrm>
          <a:custGeom>
            <a:avLst/>
            <a:gdLst/>
            <a:ahLst/>
            <a:cxnLst/>
            <a:rect r="r" b="b" t="t" l="l"/>
            <a:pathLst>
              <a:path h="4114800" w="3729038">
                <a:moveTo>
                  <a:pt x="0" y="0"/>
                </a:moveTo>
                <a:lnTo>
                  <a:pt x="3729038" y="0"/>
                </a:lnTo>
                <a:lnTo>
                  <a:pt x="372903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3" id="13"/>
          <p:cNvSpPr/>
          <p:nvPr/>
        </p:nvSpPr>
        <p:spPr>
          <a:xfrm>
            <a:off x="9756888" y="9732646"/>
            <a:ext cx="6492240" cy="0"/>
          </a:xfrm>
          <a:prstGeom prst="line">
            <a:avLst/>
          </a:prstGeom>
          <a:ln cap="flat" w="38100">
            <a:solidFill>
              <a:srgbClr val="777F86"/>
            </a:solidFill>
            <a:prstDash val="solid"/>
            <a:headEnd type="none" len="sm" w="sm"/>
            <a:tailEnd type="none" len="sm" w="sm"/>
          </a:ln>
        </p:spPr>
      </p:sp>
      <p:grpSp>
        <p:nvGrpSpPr>
          <p:cNvPr name="Group 14" id="14"/>
          <p:cNvGrpSpPr/>
          <p:nvPr/>
        </p:nvGrpSpPr>
        <p:grpSpPr>
          <a:xfrm rot="0">
            <a:off x="12435516" y="3152085"/>
            <a:ext cx="4487356" cy="448735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5140" t="0" r="-25140" b="0"/>
              </a:stretch>
            </a:blipFill>
          </p:spPr>
        </p:sp>
      </p:grpSp>
      <p:sp>
        <p:nvSpPr>
          <p:cNvPr name="TextBox 16" id="16"/>
          <p:cNvSpPr txBox="true"/>
          <p:nvPr/>
        </p:nvSpPr>
        <p:spPr>
          <a:xfrm rot="0">
            <a:off x="1888124" y="3613895"/>
            <a:ext cx="8302829" cy="2491740"/>
          </a:xfrm>
          <a:prstGeom prst="rect">
            <a:avLst/>
          </a:prstGeom>
        </p:spPr>
        <p:txBody>
          <a:bodyPr anchor="t" rtlCol="false" tIns="0" lIns="0" bIns="0" rIns="0">
            <a:spAutoFit/>
          </a:bodyPr>
          <a:lstStyle/>
          <a:p>
            <a:pPr algn="just">
              <a:lnSpc>
                <a:spcPts val="3359"/>
              </a:lnSpc>
            </a:pPr>
            <a:r>
              <a:rPr lang="en-US" b="true" sz="2400" i="true">
                <a:solidFill>
                  <a:srgbClr val="3D4D3A"/>
                </a:solidFill>
                <a:latin typeface="Garet Bold Italics"/>
                <a:ea typeface="Garet Bold Italics"/>
                <a:cs typeface="Garet Bold Italics"/>
                <a:sym typeface="Garet Bold Italics"/>
              </a:rPr>
              <a:t>Quinta fase: </a:t>
            </a:r>
            <a:r>
              <a:rPr lang="en-US" sz="2400" i="true">
                <a:solidFill>
                  <a:srgbClr val="3D4D3A"/>
                </a:solidFill>
                <a:latin typeface="Garet Italics"/>
                <a:ea typeface="Garet Italics"/>
                <a:cs typeface="Garet Italics"/>
                <a:sym typeface="Garet Italics"/>
              </a:rPr>
              <a:t>Os resultados dos modelos preditivos são armazenados em uma arquitetura de Lake house, que combina as vantagens de um Data Lake com as capacidades de processamento de um Data Warehouse dentro do Databricks </a:t>
            </a:r>
          </a:p>
          <a:p>
            <a:pPr algn="just">
              <a:lnSpc>
                <a:spcPts val="3359"/>
              </a:lnSpc>
            </a:pPr>
          </a:p>
        </p:txBody>
      </p:sp>
      <p:sp>
        <p:nvSpPr>
          <p:cNvPr name="TextBox 17" id="17"/>
          <p:cNvSpPr txBox="true"/>
          <p:nvPr/>
        </p:nvSpPr>
        <p:spPr>
          <a:xfrm rot="0">
            <a:off x="16089396" y="9593581"/>
            <a:ext cx="1666953" cy="363855"/>
          </a:xfrm>
          <a:prstGeom prst="rect">
            <a:avLst/>
          </a:prstGeom>
        </p:spPr>
        <p:txBody>
          <a:bodyPr anchor="t" rtlCol="false" tIns="0" lIns="0" bIns="0" rIns="0">
            <a:spAutoFit/>
          </a:bodyPr>
          <a:lstStyle/>
          <a:p>
            <a:pPr algn="ctr">
              <a:lnSpc>
                <a:spcPts val="2610"/>
              </a:lnSpc>
            </a:pPr>
            <a:r>
              <a:rPr lang="en-US" sz="3000">
                <a:solidFill>
                  <a:srgbClr val="484848"/>
                </a:solidFill>
                <a:latin typeface="TAN Headline"/>
                <a:ea typeface="TAN Headline"/>
                <a:cs typeface="TAN Headline"/>
                <a:sym typeface="TAN Headline"/>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59795" y="839830"/>
            <a:ext cx="3411304" cy="752419"/>
          </a:xfrm>
          <a:custGeom>
            <a:avLst/>
            <a:gdLst/>
            <a:ahLst/>
            <a:cxnLst/>
            <a:rect r="r" b="b" t="t" l="l"/>
            <a:pathLst>
              <a:path h="752419" w="3411304">
                <a:moveTo>
                  <a:pt x="0" y="0"/>
                </a:moveTo>
                <a:lnTo>
                  <a:pt x="3411304" y="0"/>
                </a:lnTo>
                <a:lnTo>
                  <a:pt x="3411304" y="752419"/>
                </a:lnTo>
                <a:lnTo>
                  <a:pt x="0" y="752419"/>
                </a:lnTo>
                <a:lnTo>
                  <a:pt x="0" y="0"/>
                </a:lnTo>
                <a:close/>
              </a:path>
            </a:pathLst>
          </a:custGeom>
          <a:blipFill>
            <a:blip r:embed="rId2"/>
            <a:stretch>
              <a:fillRect l="0" t="0" r="0" b="0"/>
            </a:stretch>
          </a:blipFill>
        </p:spPr>
      </p:sp>
      <p:sp>
        <p:nvSpPr>
          <p:cNvPr name="Freeform 3" id="3"/>
          <p:cNvSpPr/>
          <p:nvPr/>
        </p:nvSpPr>
        <p:spPr>
          <a:xfrm flipH="false" flipV="false" rot="0">
            <a:off x="12544648" y="3168331"/>
            <a:ext cx="4320656" cy="4854670"/>
          </a:xfrm>
          <a:custGeom>
            <a:avLst/>
            <a:gdLst/>
            <a:ahLst/>
            <a:cxnLst/>
            <a:rect r="r" b="b" t="t" l="l"/>
            <a:pathLst>
              <a:path h="4854670" w="4320656">
                <a:moveTo>
                  <a:pt x="0" y="0"/>
                </a:moveTo>
                <a:lnTo>
                  <a:pt x="4320656" y="0"/>
                </a:lnTo>
                <a:lnTo>
                  <a:pt x="4320656" y="4854671"/>
                </a:lnTo>
                <a:lnTo>
                  <a:pt x="0" y="48546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79048" y="3382258"/>
            <a:ext cx="9365466" cy="4959350"/>
          </a:xfrm>
          <a:prstGeom prst="rect">
            <a:avLst/>
          </a:prstGeom>
        </p:spPr>
        <p:txBody>
          <a:bodyPr anchor="t" rtlCol="false" tIns="0" lIns="0" bIns="0" rIns="0">
            <a:spAutoFit/>
          </a:bodyPr>
          <a:lstStyle/>
          <a:p>
            <a:pPr algn="just">
              <a:lnSpc>
                <a:spcPts val="2800"/>
              </a:lnSpc>
            </a:pPr>
          </a:p>
          <a:p>
            <a:pPr algn="just" marL="431801" indent="-215900" lvl="1">
              <a:lnSpc>
                <a:spcPts val="2800"/>
              </a:lnSpc>
              <a:buFont typeface="Arial"/>
              <a:buChar char="•"/>
            </a:pPr>
            <a:r>
              <a:rPr lang="en-US" b="true" sz="2000">
                <a:solidFill>
                  <a:srgbClr val="3D4D3A"/>
                </a:solidFill>
                <a:latin typeface="Garet Bold"/>
                <a:ea typeface="Garet Bold"/>
                <a:cs typeface="Garet Bold"/>
                <a:sym typeface="Garet Bold"/>
              </a:rPr>
              <a:t>Taxa de Fator de Geração Prevista:</a:t>
            </a:r>
            <a:r>
              <a:rPr lang="en-US" sz="2000">
                <a:solidFill>
                  <a:srgbClr val="3D4D3A"/>
                </a:solidFill>
                <a:latin typeface="Garet Light"/>
                <a:ea typeface="Garet Light"/>
                <a:cs typeface="Garet Light"/>
                <a:sym typeface="Garet Light"/>
              </a:rPr>
              <a:t> O percentual previsto comparando previsão de geração x capacidade prevista.</a:t>
            </a:r>
          </a:p>
          <a:p>
            <a:pPr algn="just">
              <a:lnSpc>
                <a:spcPts val="2800"/>
              </a:lnSpc>
            </a:pPr>
          </a:p>
          <a:p>
            <a:pPr algn="just" marL="431801" indent="-215900" lvl="1">
              <a:lnSpc>
                <a:spcPts val="2800"/>
              </a:lnSpc>
              <a:buFont typeface="Arial"/>
              <a:buChar char="•"/>
            </a:pPr>
            <a:r>
              <a:rPr lang="en-US" b="true" sz="2000">
                <a:solidFill>
                  <a:srgbClr val="3D4D3A"/>
                </a:solidFill>
                <a:latin typeface="Garet Bold"/>
                <a:ea typeface="Garet Bold"/>
                <a:cs typeface="Garet Bold"/>
                <a:sym typeface="Garet Bold"/>
              </a:rPr>
              <a:t>Percentual por Subsistema</a:t>
            </a:r>
            <a:r>
              <a:rPr lang="en-US" b="true" sz="2000">
                <a:solidFill>
                  <a:srgbClr val="3D4D3A"/>
                </a:solidFill>
                <a:latin typeface="Garet Bold"/>
                <a:ea typeface="Garet Bold"/>
                <a:cs typeface="Garet Bold"/>
                <a:sym typeface="Garet Bold"/>
              </a:rPr>
              <a:t>: </a:t>
            </a:r>
            <a:r>
              <a:rPr lang="en-US" sz="2000">
                <a:solidFill>
                  <a:srgbClr val="3D4D3A"/>
                </a:solidFill>
                <a:latin typeface="Garet Light"/>
                <a:ea typeface="Garet Light"/>
                <a:cs typeface="Garet Light"/>
                <a:sym typeface="Garet Light"/>
              </a:rPr>
              <a:t>A proporção de geração prevista por subsistema da rede nacional e que geram energia Eólica e Solar.</a:t>
            </a:r>
          </a:p>
          <a:p>
            <a:pPr algn="just">
              <a:lnSpc>
                <a:spcPts val="2800"/>
              </a:lnSpc>
            </a:pPr>
          </a:p>
          <a:p>
            <a:pPr algn="just" marL="431801" indent="-215900" lvl="1">
              <a:lnSpc>
                <a:spcPts val="2800"/>
              </a:lnSpc>
              <a:buFont typeface="Arial"/>
              <a:buChar char="•"/>
            </a:pPr>
            <a:r>
              <a:rPr lang="en-US" b="true" sz="2000">
                <a:solidFill>
                  <a:srgbClr val="3D4D3A"/>
                </a:solidFill>
                <a:latin typeface="Garet Bold"/>
                <a:ea typeface="Garet Bold"/>
                <a:cs typeface="Garet Bold"/>
                <a:sym typeface="Garet Bold"/>
              </a:rPr>
              <a:t>Previsão de Geração Solar e Eólica</a:t>
            </a:r>
            <a:r>
              <a:rPr lang="en-US" sz="2000">
                <a:solidFill>
                  <a:srgbClr val="3D4D3A"/>
                </a:solidFill>
                <a:latin typeface="Garet Light"/>
                <a:ea typeface="Garet Light"/>
                <a:cs typeface="Garet Light"/>
                <a:sym typeface="Garet Light"/>
              </a:rPr>
              <a:t>: Volume previsto de MWh por ponto/localização geográfica.</a:t>
            </a:r>
          </a:p>
          <a:p>
            <a:pPr algn="just">
              <a:lnSpc>
                <a:spcPts val="2800"/>
              </a:lnSpc>
            </a:pPr>
          </a:p>
          <a:p>
            <a:pPr algn="just" marL="431801" indent="-215900" lvl="1">
              <a:lnSpc>
                <a:spcPts val="2800"/>
              </a:lnSpc>
              <a:buFont typeface="Arial"/>
              <a:buChar char="•"/>
            </a:pPr>
            <a:r>
              <a:rPr lang="en-US" b="true" sz="2000">
                <a:solidFill>
                  <a:srgbClr val="3D4D3A"/>
                </a:solidFill>
                <a:latin typeface="Garet Bold"/>
                <a:ea typeface="Garet Bold"/>
                <a:cs typeface="Garet Bold"/>
                <a:sym typeface="Garet Bold"/>
              </a:rPr>
              <a:t>Classificação por Localização Geográfica:</a:t>
            </a:r>
            <a:r>
              <a:rPr lang="en-US" sz="2000">
                <a:solidFill>
                  <a:srgbClr val="3D4D3A"/>
                </a:solidFill>
                <a:latin typeface="Garet Light"/>
                <a:ea typeface="Garet Light"/>
                <a:cs typeface="Garet Light"/>
                <a:sym typeface="Garet Light"/>
              </a:rPr>
              <a:t> Precisão exata dos locais com potencial gerador, faz com que a análise e comparação entre eles seja eficiente.</a:t>
            </a:r>
          </a:p>
          <a:p>
            <a:pPr algn="just">
              <a:lnSpc>
                <a:spcPts val="2800"/>
              </a:lnSpc>
            </a:pPr>
          </a:p>
        </p:txBody>
      </p:sp>
      <p:sp>
        <p:nvSpPr>
          <p:cNvPr name="TextBox 5" id="5"/>
          <p:cNvSpPr txBox="true"/>
          <p:nvPr/>
        </p:nvSpPr>
        <p:spPr>
          <a:xfrm rot="0">
            <a:off x="875163" y="735055"/>
            <a:ext cx="9519003" cy="863600"/>
          </a:xfrm>
          <a:prstGeom prst="rect">
            <a:avLst/>
          </a:prstGeom>
        </p:spPr>
        <p:txBody>
          <a:bodyPr anchor="t" rtlCol="false" tIns="0" lIns="0" bIns="0" rIns="0">
            <a:spAutoFit/>
          </a:bodyPr>
          <a:lstStyle/>
          <a:p>
            <a:pPr algn="l">
              <a:lnSpc>
                <a:spcPts val="7000"/>
              </a:lnSpc>
            </a:pPr>
            <a:r>
              <a:rPr lang="en-US" sz="5000" b="true">
                <a:solidFill>
                  <a:srgbClr val="F37726"/>
                </a:solidFill>
                <a:latin typeface="Inter Bold"/>
                <a:ea typeface="Inter Bold"/>
                <a:cs typeface="Inter Bold"/>
                <a:sym typeface="Inter Bold"/>
              </a:rPr>
              <a:t>KPI’s &amp; MÉTRICAS</a:t>
            </a:r>
          </a:p>
        </p:txBody>
      </p:sp>
      <p:sp>
        <p:nvSpPr>
          <p:cNvPr name="TextBox 6" id="6"/>
          <p:cNvSpPr txBox="true"/>
          <p:nvPr/>
        </p:nvSpPr>
        <p:spPr>
          <a:xfrm rot="0">
            <a:off x="875163" y="2029249"/>
            <a:ext cx="10706162" cy="815340"/>
          </a:xfrm>
          <a:prstGeom prst="rect">
            <a:avLst/>
          </a:prstGeom>
        </p:spPr>
        <p:txBody>
          <a:bodyPr anchor="t" rtlCol="false" tIns="0" lIns="0" bIns="0" rIns="0">
            <a:spAutoFit/>
          </a:bodyPr>
          <a:lstStyle/>
          <a:p>
            <a:pPr algn="just">
              <a:lnSpc>
                <a:spcPts val="3359"/>
              </a:lnSpc>
            </a:pPr>
            <a:r>
              <a:rPr lang="en-US" b="true" sz="2400" i="true">
                <a:solidFill>
                  <a:srgbClr val="3D4D3A"/>
                </a:solidFill>
                <a:latin typeface="Garet Bold Italics"/>
                <a:ea typeface="Garet Bold Italics"/>
                <a:cs typeface="Garet Bold Italics"/>
                <a:sym typeface="Garet Bold Italics"/>
              </a:rPr>
              <a:t>Sexta fase:</a:t>
            </a:r>
            <a:r>
              <a:rPr lang="en-US" sz="2400" i="true">
                <a:solidFill>
                  <a:srgbClr val="3D4D3A"/>
                </a:solidFill>
                <a:latin typeface="Garet Italics"/>
                <a:ea typeface="Garet Italics"/>
                <a:cs typeface="Garet Italics"/>
                <a:sym typeface="Garet Italics"/>
              </a:rPr>
              <a:t> Para trazer a visualização de dados mais eficiente e pensando exclusivamente nas necesssidades </a:t>
            </a:r>
          </a:p>
        </p:txBody>
      </p:sp>
      <p:sp>
        <p:nvSpPr>
          <p:cNvPr name="TextBox 7" id="7"/>
          <p:cNvSpPr txBox="true"/>
          <p:nvPr/>
        </p:nvSpPr>
        <p:spPr>
          <a:xfrm rot="0">
            <a:off x="15881994" y="9612631"/>
            <a:ext cx="1666953" cy="363855"/>
          </a:xfrm>
          <a:prstGeom prst="rect">
            <a:avLst/>
          </a:prstGeom>
        </p:spPr>
        <p:txBody>
          <a:bodyPr anchor="t" rtlCol="false" tIns="0" lIns="0" bIns="0" rIns="0">
            <a:spAutoFit/>
          </a:bodyPr>
          <a:lstStyle/>
          <a:p>
            <a:pPr algn="ctr">
              <a:lnSpc>
                <a:spcPts val="2610"/>
              </a:lnSpc>
            </a:pPr>
            <a:r>
              <a:rPr lang="en-US" sz="3000">
                <a:solidFill>
                  <a:srgbClr val="777F86"/>
                </a:solidFill>
                <a:latin typeface="TAN Headline"/>
                <a:ea typeface="TAN Headline"/>
                <a:cs typeface="TAN Headline"/>
                <a:sym typeface="TAN Headline"/>
              </a:rPr>
              <a:t>12</a:t>
            </a:r>
          </a:p>
        </p:txBody>
      </p:sp>
      <p:sp>
        <p:nvSpPr>
          <p:cNvPr name="Freeform 8" id="8"/>
          <p:cNvSpPr/>
          <p:nvPr/>
        </p:nvSpPr>
        <p:spPr>
          <a:xfrm flipH="false" flipV="false" rot="0">
            <a:off x="0" y="-140877"/>
            <a:ext cx="2018683" cy="747398"/>
          </a:xfrm>
          <a:custGeom>
            <a:avLst/>
            <a:gdLst/>
            <a:ahLst/>
            <a:cxnLst/>
            <a:rect r="r" b="b" t="t" l="l"/>
            <a:pathLst>
              <a:path h="747398" w="2018683">
                <a:moveTo>
                  <a:pt x="0" y="0"/>
                </a:moveTo>
                <a:lnTo>
                  <a:pt x="2018683" y="0"/>
                </a:lnTo>
                <a:lnTo>
                  <a:pt x="2018683" y="747398"/>
                </a:lnTo>
                <a:lnTo>
                  <a:pt x="0" y="747398"/>
                </a:lnTo>
                <a:lnTo>
                  <a:pt x="0" y="0"/>
                </a:lnTo>
                <a:close/>
              </a:path>
            </a:pathLst>
          </a:custGeom>
          <a:blipFill>
            <a:blip r:embed="rId5">
              <a:extLst>
                <a:ext uri="{96DAC541-7B7A-43D3-8B79-37D633B846F1}">
                  <asvg:svgBlip xmlns:asvg="http://schemas.microsoft.com/office/drawing/2016/SVG/main" r:embed="rId6"/>
                </a:ext>
              </a:extLst>
            </a:blip>
            <a:stretch>
              <a:fillRect l="-16456" t="-88726" r="0" b="0"/>
            </a:stretch>
          </a:blipFill>
        </p:spPr>
      </p:sp>
      <p:sp>
        <p:nvSpPr>
          <p:cNvPr name="Freeform 9" id="9"/>
          <p:cNvSpPr/>
          <p:nvPr/>
        </p:nvSpPr>
        <p:spPr>
          <a:xfrm flipH="false" flipV="false" rot="5400000">
            <a:off x="16541425" y="6888506"/>
            <a:ext cx="3199704" cy="1184659"/>
          </a:xfrm>
          <a:custGeom>
            <a:avLst/>
            <a:gdLst/>
            <a:ahLst/>
            <a:cxnLst/>
            <a:rect r="r" b="b" t="t" l="l"/>
            <a:pathLst>
              <a:path h="1184659" w="3199704">
                <a:moveTo>
                  <a:pt x="0" y="0"/>
                </a:moveTo>
                <a:lnTo>
                  <a:pt x="3199704" y="0"/>
                </a:lnTo>
                <a:lnTo>
                  <a:pt x="3199704" y="1184659"/>
                </a:lnTo>
                <a:lnTo>
                  <a:pt x="0" y="1184659"/>
                </a:lnTo>
                <a:lnTo>
                  <a:pt x="0" y="0"/>
                </a:lnTo>
                <a:close/>
              </a:path>
            </a:pathLst>
          </a:custGeom>
          <a:blipFill>
            <a:blip r:embed="rId5">
              <a:extLst>
                <a:ext uri="{96DAC541-7B7A-43D3-8B79-37D633B846F1}">
                  <asvg:svgBlip xmlns:asvg="http://schemas.microsoft.com/office/drawing/2016/SVG/main" r:embed="rId6"/>
                </a:ext>
              </a:extLst>
            </a:blip>
            <a:stretch>
              <a:fillRect l="-16456" t="-88726" r="0" b="0"/>
            </a:stretch>
          </a:blipFill>
        </p:spPr>
      </p:sp>
      <p:sp>
        <p:nvSpPr>
          <p:cNvPr name="Freeform 10" id="10"/>
          <p:cNvSpPr/>
          <p:nvPr/>
        </p:nvSpPr>
        <p:spPr>
          <a:xfrm flipH="false" flipV="false" rot="-10800000">
            <a:off x="-835819" y="6406220"/>
            <a:ext cx="3729038" cy="4114800"/>
          </a:xfrm>
          <a:custGeom>
            <a:avLst/>
            <a:gdLst/>
            <a:ahLst/>
            <a:cxnLst/>
            <a:rect r="r" b="b" t="t" l="l"/>
            <a:pathLst>
              <a:path h="4114800" w="3729038">
                <a:moveTo>
                  <a:pt x="0" y="0"/>
                </a:moveTo>
                <a:lnTo>
                  <a:pt x="3729038" y="0"/>
                </a:lnTo>
                <a:lnTo>
                  <a:pt x="372903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2457256" y="363235"/>
            <a:ext cx="2247720" cy="1229014"/>
          </a:xfrm>
          <a:custGeom>
            <a:avLst/>
            <a:gdLst/>
            <a:ahLst/>
            <a:cxnLst/>
            <a:rect r="r" b="b" t="t" l="l"/>
            <a:pathLst>
              <a:path h="1229014" w="2247720">
                <a:moveTo>
                  <a:pt x="0" y="0"/>
                </a:moveTo>
                <a:lnTo>
                  <a:pt x="2247720" y="0"/>
                </a:lnTo>
                <a:lnTo>
                  <a:pt x="2247720" y="1229014"/>
                </a:lnTo>
                <a:lnTo>
                  <a:pt x="0" y="1229014"/>
                </a:lnTo>
                <a:lnTo>
                  <a:pt x="0" y="0"/>
                </a:lnTo>
                <a:close/>
              </a:path>
            </a:pathLst>
          </a:custGeom>
          <a:blipFill>
            <a:blip r:embed="rId9"/>
            <a:stretch>
              <a:fillRect l="0" t="-19863" r="0" b="-63025"/>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689655">
                <a:alpha val="13725"/>
              </a:srgbClr>
            </a:solidFill>
          </p:spPr>
        </p:sp>
        <p:sp>
          <p:nvSpPr>
            <p:cNvPr name="TextBox 4" id="4"/>
            <p:cNvSpPr txBox="true"/>
            <p:nvPr/>
          </p:nvSpPr>
          <p:spPr>
            <a:xfrm>
              <a:off x="0" y="-38100"/>
              <a:ext cx="4816593" cy="2747433"/>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4384499" y="314429"/>
            <a:ext cx="9519003" cy="863600"/>
          </a:xfrm>
          <a:prstGeom prst="rect">
            <a:avLst/>
          </a:prstGeom>
        </p:spPr>
        <p:txBody>
          <a:bodyPr anchor="t" rtlCol="false" tIns="0" lIns="0" bIns="0" rIns="0">
            <a:spAutoFit/>
          </a:bodyPr>
          <a:lstStyle/>
          <a:p>
            <a:pPr algn="ctr">
              <a:lnSpc>
                <a:spcPts val="7000"/>
              </a:lnSpc>
            </a:pPr>
            <a:r>
              <a:rPr lang="en-US" b="true" sz="5000">
                <a:solidFill>
                  <a:srgbClr val="E35A2B"/>
                </a:solidFill>
                <a:latin typeface="Inter Bold"/>
                <a:ea typeface="Inter Bold"/>
                <a:cs typeface="Inter Bold"/>
                <a:sym typeface="Inter Bold"/>
              </a:rPr>
              <a:t>DATA VISUALIZATION</a:t>
            </a:r>
          </a:p>
        </p:txBody>
      </p:sp>
      <p:sp>
        <p:nvSpPr>
          <p:cNvPr name="TextBox 6" id="6"/>
          <p:cNvSpPr txBox="true"/>
          <p:nvPr/>
        </p:nvSpPr>
        <p:spPr>
          <a:xfrm rot="0">
            <a:off x="813749" y="5086350"/>
            <a:ext cx="3321052" cy="1099820"/>
          </a:xfrm>
          <a:prstGeom prst="rect">
            <a:avLst/>
          </a:prstGeom>
        </p:spPr>
        <p:txBody>
          <a:bodyPr anchor="t" rtlCol="false" tIns="0" lIns="0" bIns="0" rIns="0">
            <a:spAutoFit/>
          </a:bodyPr>
          <a:lstStyle/>
          <a:p>
            <a:pPr algn="just">
              <a:lnSpc>
                <a:spcPts val="4480"/>
              </a:lnSpc>
            </a:pPr>
            <a:r>
              <a:rPr lang="en-US" b="true" sz="3200" i="true">
                <a:solidFill>
                  <a:srgbClr val="484848"/>
                </a:solidFill>
                <a:latin typeface="Garet Bold Italics"/>
                <a:ea typeface="Garet Bold Italics"/>
                <a:cs typeface="Garet Bold Italics"/>
                <a:sym typeface="Garet Bold Italics"/>
              </a:rPr>
              <a:t>VISÃO CONSOLIDADA</a:t>
            </a:r>
          </a:p>
        </p:txBody>
      </p:sp>
      <p:sp>
        <p:nvSpPr>
          <p:cNvPr name="Freeform 7" id="7"/>
          <p:cNvSpPr/>
          <p:nvPr/>
        </p:nvSpPr>
        <p:spPr>
          <a:xfrm flipH="false" flipV="false" rot="0">
            <a:off x="4195342" y="1797154"/>
            <a:ext cx="13063958" cy="7299487"/>
          </a:xfrm>
          <a:custGeom>
            <a:avLst/>
            <a:gdLst/>
            <a:ahLst/>
            <a:cxnLst/>
            <a:rect r="r" b="b" t="t" l="l"/>
            <a:pathLst>
              <a:path h="7299487" w="13063958">
                <a:moveTo>
                  <a:pt x="0" y="0"/>
                </a:moveTo>
                <a:lnTo>
                  <a:pt x="13063958" y="0"/>
                </a:lnTo>
                <a:lnTo>
                  <a:pt x="13063958" y="7299487"/>
                </a:lnTo>
                <a:lnTo>
                  <a:pt x="0" y="7299487"/>
                </a:lnTo>
                <a:lnTo>
                  <a:pt x="0" y="0"/>
                </a:lnTo>
                <a:close/>
              </a:path>
            </a:pathLst>
          </a:custGeom>
          <a:blipFill>
            <a:blip r:embed="rId2"/>
            <a:stretch>
              <a:fillRect l="0" t="0" r="0" b="0"/>
            </a:stretch>
          </a:blipFill>
        </p:spPr>
      </p:sp>
      <p:sp>
        <p:nvSpPr>
          <p:cNvPr name="TextBox 8" id="8"/>
          <p:cNvSpPr txBox="true"/>
          <p:nvPr/>
        </p:nvSpPr>
        <p:spPr>
          <a:xfrm rot="0">
            <a:off x="16044268" y="9593581"/>
            <a:ext cx="1666953" cy="363855"/>
          </a:xfrm>
          <a:prstGeom prst="rect">
            <a:avLst/>
          </a:prstGeom>
        </p:spPr>
        <p:txBody>
          <a:bodyPr anchor="t" rtlCol="false" tIns="0" lIns="0" bIns="0" rIns="0">
            <a:spAutoFit/>
          </a:bodyPr>
          <a:lstStyle/>
          <a:p>
            <a:pPr algn="ctr">
              <a:lnSpc>
                <a:spcPts val="2610"/>
              </a:lnSpc>
            </a:pPr>
            <a:r>
              <a:rPr lang="en-US" sz="3000">
                <a:solidFill>
                  <a:srgbClr val="777F86"/>
                </a:solidFill>
                <a:latin typeface="TAN Headline"/>
                <a:ea typeface="TAN Headline"/>
                <a:cs typeface="TAN Headline"/>
                <a:sym typeface="TAN Headline"/>
              </a:rPr>
              <a:t>13</a:t>
            </a:r>
          </a:p>
        </p:txBody>
      </p:sp>
      <p:sp>
        <p:nvSpPr>
          <p:cNvPr name="Freeform 9" id="9"/>
          <p:cNvSpPr/>
          <p:nvPr/>
        </p:nvSpPr>
        <p:spPr>
          <a:xfrm flipH="false" flipV="false" rot="0">
            <a:off x="14384957" y="431786"/>
            <a:ext cx="3326265" cy="733662"/>
          </a:xfrm>
          <a:custGeom>
            <a:avLst/>
            <a:gdLst/>
            <a:ahLst/>
            <a:cxnLst/>
            <a:rect r="r" b="b" t="t" l="l"/>
            <a:pathLst>
              <a:path h="733662" w="3326265">
                <a:moveTo>
                  <a:pt x="0" y="0"/>
                </a:moveTo>
                <a:lnTo>
                  <a:pt x="3326265" y="0"/>
                </a:lnTo>
                <a:lnTo>
                  <a:pt x="3326265" y="733661"/>
                </a:lnTo>
                <a:lnTo>
                  <a:pt x="0" y="733661"/>
                </a:lnTo>
                <a:lnTo>
                  <a:pt x="0" y="0"/>
                </a:lnTo>
                <a:close/>
              </a:path>
            </a:pathLst>
          </a:custGeom>
          <a:blipFill>
            <a:blip r:embed="rId3"/>
            <a:stretch>
              <a:fillRect l="0" t="0" r="0" b="0"/>
            </a:stretch>
          </a:blipFill>
        </p:spPr>
      </p:sp>
      <p:sp>
        <p:nvSpPr>
          <p:cNvPr name="Freeform 10" id="10"/>
          <p:cNvSpPr/>
          <p:nvPr/>
        </p:nvSpPr>
        <p:spPr>
          <a:xfrm flipH="false" flipV="false" rot="0">
            <a:off x="536484" y="8643793"/>
            <a:ext cx="2247720" cy="1229014"/>
          </a:xfrm>
          <a:custGeom>
            <a:avLst/>
            <a:gdLst/>
            <a:ahLst/>
            <a:cxnLst/>
            <a:rect r="r" b="b" t="t" l="l"/>
            <a:pathLst>
              <a:path h="1229014" w="2247720">
                <a:moveTo>
                  <a:pt x="0" y="0"/>
                </a:moveTo>
                <a:lnTo>
                  <a:pt x="2247720" y="0"/>
                </a:lnTo>
                <a:lnTo>
                  <a:pt x="2247720" y="1229014"/>
                </a:lnTo>
                <a:lnTo>
                  <a:pt x="0" y="1229014"/>
                </a:lnTo>
                <a:lnTo>
                  <a:pt x="0" y="0"/>
                </a:lnTo>
                <a:close/>
              </a:path>
            </a:pathLst>
          </a:custGeom>
          <a:blipFill>
            <a:blip r:embed="rId4"/>
            <a:stretch>
              <a:fillRect l="0" t="-19863" r="0" b="-63025"/>
            </a:stretch>
          </a:blipFill>
        </p:spPr>
      </p:sp>
      <p:sp>
        <p:nvSpPr>
          <p:cNvPr name="Freeform 11" id="11"/>
          <p:cNvSpPr/>
          <p:nvPr/>
        </p:nvSpPr>
        <p:spPr>
          <a:xfrm flipH="false" flipV="false" rot="-5400000">
            <a:off x="-436206" y="-1140560"/>
            <a:ext cx="3729038" cy="4114800"/>
          </a:xfrm>
          <a:custGeom>
            <a:avLst/>
            <a:gdLst/>
            <a:ahLst/>
            <a:cxnLst/>
            <a:rect r="r" b="b" t="t" l="l"/>
            <a:pathLst>
              <a:path h="4114800" w="3729038">
                <a:moveTo>
                  <a:pt x="0" y="0"/>
                </a:moveTo>
                <a:lnTo>
                  <a:pt x="3729038" y="0"/>
                </a:lnTo>
                <a:lnTo>
                  <a:pt x="372903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2" id="12"/>
          <p:cNvSpPr/>
          <p:nvPr/>
        </p:nvSpPr>
        <p:spPr>
          <a:xfrm>
            <a:off x="9756888" y="9732646"/>
            <a:ext cx="6492240" cy="0"/>
          </a:xfrm>
          <a:prstGeom prst="line">
            <a:avLst/>
          </a:prstGeom>
          <a:ln cap="flat" w="38100">
            <a:solidFill>
              <a:srgbClr val="777F86"/>
            </a:solidFill>
            <a:prstDash val="solid"/>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10126" y="1876803"/>
            <a:ext cx="13200151" cy="7458085"/>
          </a:xfrm>
          <a:custGeom>
            <a:avLst/>
            <a:gdLst/>
            <a:ahLst/>
            <a:cxnLst/>
            <a:rect r="r" b="b" t="t" l="l"/>
            <a:pathLst>
              <a:path h="7458085" w="13200151">
                <a:moveTo>
                  <a:pt x="0" y="0"/>
                </a:moveTo>
                <a:lnTo>
                  <a:pt x="13200151" y="0"/>
                </a:lnTo>
                <a:lnTo>
                  <a:pt x="13200151" y="7458085"/>
                </a:lnTo>
                <a:lnTo>
                  <a:pt x="0" y="7458085"/>
                </a:lnTo>
                <a:lnTo>
                  <a:pt x="0" y="0"/>
                </a:lnTo>
                <a:close/>
              </a:path>
            </a:pathLst>
          </a:custGeom>
          <a:blipFill>
            <a:blip r:embed="rId2"/>
            <a:stretch>
              <a:fillRect l="0" t="0" r="0" b="0"/>
            </a:stretch>
          </a:blipFill>
        </p:spPr>
      </p:sp>
      <p:sp>
        <p:nvSpPr>
          <p:cNvPr name="TextBox 3" id="3"/>
          <p:cNvSpPr txBox="true"/>
          <p:nvPr/>
        </p:nvSpPr>
        <p:spPr>
          <a:xfrm rot="0">
            <a:off x="644859" y="4294642"/>
            <a:ext cx="2200234" cy="1099820"/>
          </a:xfrm>
          <a:prstGeom prst="rect">
            <a:avLst/>
          </a:prstGeom>
        </p:spPr>
        <p:txBody>
          <a:bodyPr anchor="t" rtlCol="false" tIns="0" lIns="0" bIns="0" rIns="0">
            <a:spAutoFit/>
          </a:bodyPr>
          <a:lstStyle/>
          <a:p>
            <a:pPr algn="just">
              <a:lnSpc>
                <a:spcPts val="4480"/>
              </a:lnSpc>
            </a:pPr>
            <a:r>
              <a:rPr lang="en-US" b="true" sz="3200" i="true">
                <a:solidFill>
                  <a:srgbClr val="689655"/>
                </a:solidFill>
                <a:latin typeface="Garet Bold Italics"/>
                <a:ea typeface="Garet Bold Italics"/>
                <a:cs typeface="Garet Bold Italics"/>
                <a:sym typeface="Garet Bold Italics"/>
              </a:rPr>
              <a:t>VISÃO SOLAR</a:t>
            </a:r>
          </a:p>
        </p:txBody>
      </p:sp>
      <p:sp>
        <p:nvSpPr>
          <p:cNvPr name="TextBox 4" id="4"/>
          <p:cNvSpPr txBox="true"/>
          <p:nvPr/>
        </p:nvSpPr>
        <p:spPr>
          <a:xfrm rot="0">
            <a:off x="525124" y="9433604"/>
            <a:ext cx="1666953" cy="363855"/>
          </a:xfrm>
          <a:prstGeom prst="rect">
            <a:avLst/>
          </a:prstGeom>
        </p:spPr>
        <p:txBody>
          <a:bodyPr anchor="t" rtlCol="false" tIns="0" lIns="0" bIns="0" rIns="0">
            <a:spAutoFit/>
          </a:bodyPr>
          <a:lstStyle/>
          <a:p>
            <a:pPr algn="ctr">
              <a:lnSpc>
                <a:spcPts val="2610"/>
              </a:lnSpc>
            </a:pPr>
            <a:r>
              <a:rPr lang="en-US" sz="3000">
                <a:solidFill>
                  <a:srgbClr val="777F86"/>
                </a:solidFill>
                <a:latin typeface="TAN Headline"/>
                <a:ea typeface="TAN Headline"/>
                <a:cs typeface="TAN Headline"/>
                <a:sym typeface="TAN Headline"/>
              </a:rPr>
              <a:t>12</a:t>
            </a:r>
          </a:p>
        </p:txBody>
      </p:sp>
      <p:sp>
        <p:nvSpPr>
          <p:cNvPr name="TextBox 5" id="5"/>
          <p:cNvSpPr txBox="true"/>
          <p:nvPr/>
        </p:nvSpPr>
        <p:spPr>
          <a:xfrm rot="0">
            <a:off x="4384499" y="314429"/>
            <a:ext cx="9519003" cy="863600"/>
          </a:xfrm>
          <a:prstGeom prst="rect">
            <a:avLst/>
          </a:prstGeom>
        </p:spPr>
        <p:txBody>
          <a:bodyPr anchor="t" rtlCol="false" tIns="0" lIns="0" bIns="0" rIns="0">
            <a:spAutoFit/>
          </a:bodyPr>
          <a:lstStyle/>
          <a:p>
            <a:pPr algn="ctr">
              <a:lnSpc>
                <a:spcPts val="7000"/>
              </a:lnSpc>
            </a:pPr>
            <a:r>
              <a:rPr lang="en-US" b="true" sz="5000">
                <a:solidFill>
                  <a:srgbClr val="E35A2B"/>
                </a:solidFill>
                <a:latin typeface="Inter Bold"/>
                <a:ea typeface="Inter Bold"/>
                <a:cs typeface="Inter Bold"/>
                <a:sym typeface="Inter Bold"/>
              </a:rPr>
              <a:t>DATA VISUALIZATION</a:t>
            </a:r>
          </a:p>
        </p:txBody>
      </p:sp>
      <p:sp>
        <p:nvSpPr>
          <p:cNvPr name="Freeform 6" id="6"/>
          <p:cNvSpPr/>
          <p:nvPr/>
        </p:nvSpPr>
        <p:spPr>
          <a:xfrm flipH="false" flipV="false" rot="0">
            <a:off x="0" y="-140877"/>
            <a:ext cx="2018683" cy="747398"/>
          </a:xfrm>
          <a:custGeom>
            <a:avLst/>
            <a:gdLst/>
            <a:ahLst/>
            <a:cxnLst/>
            <a:rect r="r" b="b" t="t" l="l"/>
            <a:pathLst>
              <a:path h="747398" w="2018683">
                <a:moveTo>
                  <a:pt x="0" y="0"/>
                </a:moveTo>
                <a:lnTo>
                  <a:pt x="2018683" y="0"/>
                </a:lnTo>
                <a:lnTo>
                  <a:pt x="2018683" y="747398"/>
                </a:lnTo>
                <a:lnTo>
                  <a:pt x="0" y="747398"/>
                </a:lnTo>
                <a:lnTo>
                  <a:pt x="0" y="0"/>
                </a:lnTo>
                <a:close/>
              </a:path>
            </a:pathLst>
          </a:custGeom>
          <a:blipFill>
            <a:blip r:embed="rId3">
              <a:extLst>
                <a:ext uri="{96DAC541-7B7A-43D3-8B79-37D633B846F1}">
                  <asvg:svgBlip xmlns:asvg="http://schemas.microsoft.com/office/drawing/2016/SVG/main" r:embed="rId4"/>
                </a:ext>
              </a:extLst>
            </a:blip>
            <a:stretch>
              <a:fillRect l="-16456" t="-88726" r="0" b="0"/>
            </a:stretch>
          </a:blipFill>
        </p:spPr>
      </p:sp>
      <p:sp>
        <p:nvSpPr>
          <p:cNvPr name="Freeform 7" id="7"/>
          <p:cNvSpPr/>
          <p:nvPr/>
        </p:nvSpPr>
        <p:spPr>
          <a:xfrm flipH="false" flipV="false" rot="5400000">
            <a:off x="16541425" y="6888506"/>
            <a:ext cx="3199704" cy="1184659"/>
          </a:xfrm>
          <a:custGeom>
            <a:avLst/>
            <a:gdLst/>
            <a:ahLst/>
            <a:cxnLst/>
            <a:rect r="r" b="b" t="t" l="l"/>
            <a:pathLst>
              <a:path h="1184659" w="3199704">
                <a:moveTo>
                  <a:pt x="0" y="0"/>
                </a:moveTo>
                <a:lnTo>
                  <a:pt x="3199704" y="0"/>
                </a:lnTo>
                <a:lnTo>
                  <a:pt x="3199704" y="1184659"/>
                </a:lnTo>
                <a:lnTo>
                  <a:pt x="0" y="1184659"/>
                </a:lnTo>
                <a:lnTo>
                  <a:pt x="0" y="0"/>
                </a:lnTo>
                <a:close/>
              </a:path>
            </a:pathLst>
          </a:custGeom>
          <a:blipFill>
            <a:blip r:embed="rId3">
              <a:extLst>
                <a:ext uri="{96DAC541-7B7A-43D3-8B79-37D633B846F1}">
                  <asvg:svgBlip xmlns:asvg="http://schemas.microsoft.com/office/drawing/2016/SVG/main" r:embed="rId4"/>
                </a:ext>
              </a:extLst>
            </a:blip>
            <a:stretch>
              <a:fillRect l="-16456" t="-88726" r="0" b="0"/>
            </a:stretch>
          </a:blipFill>
        </p:spPr>
      </p:sp>
      <p:sp>
        <p:nvSpPr>
          <p:cNvPr name="Freeform 8" id="8"/>
          <p:cNvSpPr/>
          <p:nvPr/>
        </p:nvSpPr>
        <p:spPr>
          <a:xfrm flipH="false" flipV="false" rot="-10800000">
            <a:off x="-835819" y="6406220"/>
            <a:ext cx="3729038" cy="4114800"/>
          </a:xfrm>
          <a:custGeom>
            <a:avLst/>
            <a:gdLst/>
            <a:ahLst/>
            <a:cxnLst/>
            <a:rect r="r" b="b" t="t" l="l"/>
            <a:pathLst>
              <a:path h="4114800" w="3729038">
                <a:moveTo>
                  <a:pt x="0" y="0"/>
                </a:moveTo>
                <a:lnTo>
                  <a:pt x="3729038" y="0"/>
                </a:lnTo>
                <a:lnTo>
                  <a:pt x="372903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5881994" y="9612631"/>
            <a:ext cx="1666953" cy="363855"/>
          </a:xfrm>
          <a:prstGeom prst="rect">
            <a:avLst/>
          </a:prstGeom>
        </p:spPr>
        <p:txBody>
          <a:bodyPr anchor="t" rtlCol="false" tIns="0" lIns="0" bIns="0" rIns="0">
            <a:spAutoFit/>
          </a:bodyPr>
          <a:lstStyle/>
          <a:p>
            <a:pPr algn="ctr">
              <a:lnSpc>
                <a:spcPts val="2610"/>
              </a:lnSpc>
            </a:pPr>
            <a:r>
              <a:rPr lang="en-US" sz="3000">
                <a:solidFill>
                  <a:srgbClr val="484848"/>
                </a:solidFill>
                <a:latin typeface="TAN Headline"/>
                <a:ea typeface="TAN Headline"/>
                <a:cs typeface="TAN Headline"/>
                <a:sym typeface="TAN Headline"/>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689655">
                <a:alpha val="13725"/>
              </a:srgbClr>
            </a:solidFill>
          </p:spPr>
        </p:sp>
        <p:sp>
          <p:nvSpPr>
            <p:cNvPr name="TextBox 4" id="4"/>
            <p:cNvSpPr txBox="true"/>
            <p:nvPr/>
          </p:nvSpPr>
          <p:spPr>
            <a:xfrm>
              <a:off x="0" y="-38100"/>
              <a:ext cx="4816593" cy="2747433"/>
            </a:xfrm>
            <a:prstGeom prst="rect">
              <a:avLst/>
            </a:prstGeom>
          </p:spPr>
          <p:txBody>
            <a:bodyPr anchor="ctr" rtlCol="false" tIns="50800" lIns="50800" bIns="50800" rIns="50800"/>
            <a:lstStyle/>
            <a:p>
              <a:pPr algn="ctr">
                <a:lnSpc>
                  <a:spcPts val="3359"/>
                </a:lnSpc>
              </a:pPr>
            </a:p>
            <a:p>
              <a:pPr algn="ctr">
                <a:lnSpc>
                  <a:spcPts val="3359"/>
                </a:lnSpc>
              </a:pPr>
            </a:p>
          </p:txBody>
        </p:sp>
      </p:grpSp>
      <p:sp>
        <p:nvSpPr>
          <p:cNvPr name="Freeform 5" id="5"/>
          <p:cNvSpPr/>
          <p:nvPr/>
        </p:nvSpPr>
        <p:spPr>
          <a:xfrm flipH="false" flipV="false" rot="0">
            <a:off x="3750153" y="1537802"/>
            <a:ext cx="13509147" cy="7598895"/>
          </a:xfrm>
          <a:custGeom>
            <a:avLst/>
            <a:gdLst/>
            <a:ahLst/>
            <a:cxnLst/>
            <a:rect r="r" b="b" t="t" l="l"/>
            <a:pathLst>
              <a:path h="7598895" w="13509147">
                <a:moveTo>
                  <a:pt x="0" y="0"/>
                </a:moveTo>
                <a:lnTo>
                  <a:pt x="13509147" y="0"/>
                </a:lnTo>
                <a:lnTo>
                  <a:pt x="13509147" y="7598895"/>
                </a:lnTo>
                <a:lnTo>
                  <a:pt x="0" y="7598895"/>
                </a:lnTo>
                <a:lnTo>
                  <a:pt x="0" y="0"/>
                </a:lnTo>
                <a:close/>
              </a:path>
            </a:pathLst>
          </a:custGeom>
          <a:blipFill>
            <a:blip r:embed="rId2"/>
            <a:stretch>
              <a:fillRect l="0" t="0" r="0" b="0"/>
            </a:stretch>
          </a:blipFill>
        </p:spPr>
      </p:sp>
      <p:sp>
        <p:nvSpPr>
          <p:cNvPr name="TextBox 6" id="6"/>
          <p:cNvSpPr txBox="true"/>
          <p:nvPr/>
        </p:nvSpPr>
        <p:spPr>
          <a:xfrm rot="0">
            <a:off x="863034" y="4412687"/>
            <a:ext cx="2200234" cy="1099820"/>
          </a:xfrm>
          <a:prstGeom prst="rect">
            <a:avLst/>
          </a:prstGeom>
        </p:spPr>
        <p:txBody>
          <a:bodyPr anchor="t" rtlCol="false" tIns="0" lIns="0" bIns="0" rIns="0">
            <a:spAutoFit/>
          </a:bodyPr>
          <a:lstStyle/>
          <a:p>
            <a:pPr algn="just">
              <a:lnSpc>
                <a:spcPts val="4480"/>
              </a:lnSpc>
            </a:pPr>
            <a:r>
              <a:rPr lang="en-US" b="true" sz="3200" i="true">
                <a:solidFill>
                  <a:srgbClr val="689655"/>
                </a:solidFill>
                <a:latin typeface="Garet Bold Italics"/>
                <a:ea typeface="Garet Bold Italics"/>
                <a:cs typeface="Garet Bold Italics"/>
                <a:sym typeface="Garet Bold Italics"/>
              </a:rPr>
              <a:t>VISÃO EÓLICA</a:t>
            </a:r>
          </a:p>
        </p:txBody>
      </p:sp>
      <p:sp>
        <p:nvSpPr>
          <p:cNvPr name="TextBox 7" id="7"/>
          <p:cNvSpPr txBox="true"/>
          <p:nvPr/>
        </p:nvSpPr>
        <p:spPr>
          <a:xfrm rot="0">
            <a:off x="16249128" y="9593581"/>
            <a:ext cx="1666953" cy="363855"/>
          </a:xfrm>
          <a:prstGeom prst="rect">
            <a:avLst/>
          </a:prstGeom>
        </p:spPr>
        <p:txBody>
          <a:bodyPr anchor="t" rtlCol="false" tIns="0" lIns="0" bIns="0" rIns="0">
            <a:spAutoFit/>
          </a:bodyPr>
          <a:lstStyle/>
          <a:p>
            <a:pPr algn="ctr">
              <a:lnSpc>
                <a:spcPts val="2610"/>
              </a:lnSpc>
            </a:pPr>
            <a:r>
              <a:rPr lang="en-US" sz="3000">
                <a:solidFill>
                  <a:srgbClr val="777F86"/>
                </a:solidFill>
                <a:latin typeface="TAN Headline"/>
                <a:ea typeface="TAN Headline"/>
                <a:cs typeface="TAN Headline"/>
                <a:sym typeface="TAN Headline"/>
              </a:rPr>
              <a:t>15</a:t>
            </a:r>
          </a:p>
        </p:txBody>
      </p:sp>
      <p:sp>
        <p:nvSpPr>
          <p:cNvPr name="TextBox 8" id="8"/>
          <p:cNvSpPr txBox="true"/>
          <p:nvPr/>
        </p:nvSpPr>
        <p:spPr>
          <a:xfrm rot="0">
            <a:off x="4384499" y="314429"/>
            <a:ext cx="9519003" cy="863600"/>
          </a:xfrm>
          <a:prstGeom prst="rect">
            <a:avLst/>
          </a:prstGeom>
        </p:spPr>
        <p:txBody>
          <a:bodyPr anchor="t" rtlCol="false" tIns="0" lIns="0" bIns="0" rIns="0">
            <a:spAutoFit/>
          </a:bodyPr>
          <a:lstStyle/>
          <a:p>
            <a:pPr algn="ctr">
              <a:lnSpc>
                <a:spcPts val="7000"/>
              </a:lnSpc>
            </a:pPr>
            <a:r>
              <a:rPr lang="en-US" b="true" sz="5000">
                <a:solidFill>
                  <a:srgbClr val="E35A2B"/>
                </a:solidFill>
                <a:latin typeface="Inter Bold"/>
                <a:ea typeface="Inter Bold"/>
                <a:cs typeface="Inter Bold"/>
                <a:sym typeface="Inter Bold"/>
              </a:rPr>
              <a:t>DATA VISUALIZATION</a:t>
            </a:r>
          </a:p>
        </p:txBody>
      </p:sp>
      <p:sp>
        <p:nvSpPr>
          <p:cNvPr name="Freeform 9" id="9"/>
          <p:cNvSpPr/>
          <p:nvPr/>
        </p:nvSpPr>
        <p:spPr>
          <a:xfrm flipH="false" flipV="false" rot="-5400000">
            <a:off x="-436206" y="-1140560"/>
            <a:ext cx="3729038" cy="4114800"/>
          </a:xfrm>
          <a:custGeom>
            <a:avLst/>
            <a:gdLst/>
            <a:ahLst/>
            <a:cxnLst/>
            <a:rect r="r" b="b" t="t" l="l"/>
            <a:pathLst>
              <a:path h="4114800" w="3729038">
                <a:moveTo>
                  <a:pt x="0" y="0"/>
                </a:moveTo>
                <a:lnTo>
                  <a:pt x="3729038" y="0"/>
                </a:lnTo>
                <a:lnTo>
                  <a:pt x="372903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0" id="10"/>
          <p:cNvSpPr/>
          <p:nvPr/>
        </p:nvSpPr>
        <p:spPr>
          <a:xfrm>
            <a:off x="9756888" y="9732646"/>
            <a:ext cx="6492240" cy="0"/>
          </a:xfrm>
          <a:prstGeom prst="line">
            <a:avLst/>
          </a:prstGeom>
          <a:ln cap="flat" w="38100">
            <a:solidFill>
              <a:srgbClr val="777F86"/>
            </a:solidFill>
            <a:prstDash val="solid"/>
            <a:headEnd type="none" len="sm" w="sm"/>
            <a:tailEnd type="none" len="sm" w="sm"/>
          </a:ln>
        </p:spPr>
      </p:sp>
      <p:sp>
        <p:nvSpPr>
          <p:cNvPr name="Freeform 11" id="11"/>
          <p:cNvSpPr/>
          <p:nvPr/>
        </p:nvSpPr>
        <p:spPr>
          <a:xfrm flipH="false" flipV="false" rot="0">
            <a:off x="14384957" y="431786"/>
            <a:ext cx="3326265" cy="733662"/>
          </a:xfrm>
          <a:custGeom>
            <a:avLst/>
            <a:gdLst/>
            <a:ahLst/>
            <a:cxnLst/>
            <a:rect r="r" b="b" t="t" l="l"/>
            <a:pathLst>
              <a:path h="733662" w="3326265">
                <a:moveTo>
                  <a:pt x="0" y="0"/>
                </a:moveTo>
                <a:lnTo>
                  <a:pt x="3326265" y="0"/>
                </a:lnTo>
                <a:lnTo>
                  <a:pt x="3326265" y="733661"/>
                </a:lnTo>
                <a:lnTo>
                  <a:pt x="0" y="733661"/>
                </a:lnTo>
                <a:lnTo>
                  <a:pt x="0" y="0"/>
                </a:lnTo>
                <a:close/>
              </a:path>
            </a:pathLst>
          </a:custGeom>
          <a:blipFill>
            <a:blip r:embed="rId5"/>
            <a:stretch>
              <a:fillRect l="0" t="0" r="0" b="0"/>
            </a:stretch>
          </a:blipFill>
        </p:spPr>
      </p:sp>
      <p:sp>
        <p:nvSpPr>
          <p:cNvPr name="Freeform 12" id="12"/>
          <p:cNvSpPr/>
          <p:nvPr/>
        </p:nvSpPr>
        <p:spPr>
          <a:xfrm flipH="false" flipV="false" rot="0">
            <a:off x="536484" y="8643793"/>
            <a:ext cx="2247720" cy="1229014"/>
          </a:xfrm>
          <a:custGeom>
            <a:avLst/>
            <a:gdLst/>
            <a:ahLst/>
            <a:cxnLst/>
            <a:rect r="r" b="b" t="t" l="l"/>
            <a:pathLst>
              <a:path h="1229014" w="2247720">
                <a:moveTo>
                  <a:pt x="0" y="0"/>
                </a:moveTo>
                <a:lnTo>
                  <a:pt x="2247720" y="0"/>
                </a:lnTo>
                <a:lnTo>
                  <a:pt x="2247720" y="1229014"/>
                </a:lnTo>
                <a:lnTo>
                  <a:pt x="0" y="1229014"/>
                </a:lnTo>
                <a:lnTo>
                  <a:pt x="0" y="0"/>
                </a:lnTo>
                <a:close/>
              </a:path>
            </a:pathLst>
          </a:custGeom>
          <a:blipFill>
            <a:blip r:embed="rId6"/>
            <a:stretch>
              <a:fillRect l="0" t="-19863" r="0" b="-63025"/>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65008" y="1851442"/>
            <a:ext cx="13326999" cy="7496437"/>
          </a:xfrm>
          <a:custGeom>
            <a:avLst/>
            <a:gdLst/>
            <a:ahLst/>
            <a:cxnLst/>
            <a:rect r="r" b="b" t="t" l="l"/>
            <a:pathLst>
              <a:path h="7496437" w="13326999">
                <a:moveTo>
                  <a:pt x="0" y="0"/>
                </a:moveTo>
                <a:lnTo>
                  <a:pt x="13326998" y="0"/>
                </a:lnTo>
                <a:lnTo>
                  <a:pt x="13326998" y="7496437"/>
                </a:lnTo>
                <a:lnTo>
                  <a:pt x="0" y="7496437"/>
                </a:lnTo>
                <a:lnTo>
                  <a:pt x="0" y="0"/>
                </a:lnTo>
                <a:close/>
              </a:path>
            </a:pathLst>
          </a:custGeom>
          <a:blipFill>
            <a:blip r:embed="rId2"/>
            <a:stretch>
              <a:fillRect l="0" t="0" r="0" b="0"/>
            </a:stretch>
          </a:blipFill>
        </p:spPr>
      </p:sp>
      <p:sp>
        <p:nvSpPr>
          <p:cNvPr name="TextBox 3" id="3"/>
          <p:cNvSpPr txBox="true"/>
          <p:nvPr/>
        </p:nvSpPr>
        <p:spPr>
          <a:xfrm rot="0">
            <a:off x="399968" y="4499840"/>
            <a:ext cx="3428527" cy="1099820"/>
          </a:xfrm>
          <a:prstGeom prst="rect">
            <a:avLst/>
          </a:prstGeom>
        </p:spPr>
        <p:txBody>
          <a:bodyPr anchor="t" rtlCol="false" tIns="0" lIns="0" bIns="0" rIns="0">
            <a:spAutoFit/>
          </a:bodyPr>
          <a:lstStyle/>
          <a:p>
            <a:pPr algn="just">
              <a:lnSpc>
                <a:spcPts val="4480"/>
              </a:lnSpc>
            </a:pPr>
            <a:r>
              <a:rPr lang="en-US" b="true" sz="3200" i="true">
                <a:solidFill>
                  <a:srgbClr val="689655"/>
                </a:solidFill>
                <a:latin typeface="Garet Bold Italics"/>
                <a:ea typeface="Garet Bold Italics"/>
                <a:cs typeface="Garet Bold Italics"/>
                <a:sym typeface="Garet Bold Italics"/>
              </a:rPr>
              <a:t>VISÃO OPERACIONAL</a:t>
            </a:r>
          </a:p>
        </p:txBody>
      </p:sp>
      <p:sp>
        <p:nvSpPr>
          <p:cNvPr name="TextBox 4" id="4"/>
          <p:cNvSpPr txBox="true"/>
          <p:nvPr/>
        </p:nvSpPr>
        <p:spPr>
          <a:xfrm rot="0">
            <a:off x="16038797" y="9610747"/>
            <a:ext cx="1666953" cy="363855"/>
          </a:xfrm>
          <a:prstGeom prst="rect">
            <a:avLst/>
          </a:prstGeom>
        </p:spPr>
        <p:txBody>
          <a:bodyPr anchor="t" rtlCol="false" tIns="0" lIns="0" bIns="0" rIns="0">
            <a:spAutoFit/>
          </a:bodyPr>
          <a:lstStyle/>
          <a:p>
            <a:pPr algn="ctr">
              <a:lnSpc>
                <a:spcPts val="2610"/>
              </a:lnSpc>
            </a:pPr>
            <a:r>
              <a:rPr lang="en-US" sz="3000">
                <a:solidFill>
                  <a:srgbClr val="777F86"/>
                </a:solidFill>
                <a:latin typeface="TAN Headline"/>
                <a:ea typeface="TAN Headline"/>
                <a:cs typeface="TAN Headline"/>
                <a:sym typeface="TAN Headline"/>
              </a:rPr>
              <a:t>16</a:t>
            </a:r>
          </a:p>
        </p:txBody>
      </p:sp>
      <p:sp>
        <p:nvSpPr>
          <p:cNvPr name="TextBox 5" id="5"/>
          <p:cNvSpPr txBox="true"/>
          <p:nvPr/>
        </p:nvSpPr>
        <p:spPr>
          <a:xfrm rot="0">
            <a:off x="4384499" y="314429"/>
            <a:ext cx="9519003" cy="863600"/>
          </a:xfrm>
          <a:prstGeom prst="rect">
            <a:avLst/>
          </a:prstGeom>
        </p:spPr>
        <p:txBody>
          <a:bodyPr anchor="t" rtlCol="false" tIns="0" lIns="0" bIns="0" rIns="0">
            <a:spAutoFit/>
          </a:bodyPr>
          <a:lstStyle/>
          <a:p>
            <a:pPr algn="ctr">
              <a:lnSpc>
                <a:spcPts val="7000"/>
              </a:lnSpc>
            </a:pPr>
            <a:r>
              <a:rPr lang="en-US" b="true" sz="5000">
                <a:solidFill>
                  <a:srgbClr val="E35A2B"/>
                </a:solidFill>
                <a:latin typeface="Inter Bold"/>
                <a:ea typeface="Inter Bold"/>
                <a:cs typeface="Inter Bold"/>
                <a:sym typeface="Inter Bold"/>
              </a:rPr>
              <a:t>DATA VISUALIZATION</a:t>
            </a:r>
          </a:p>
        </p:txBody>
      </p:sp>
      <p:sp>
        <p:nvSpPr>
          <p:cNvPr name="Freeform 6" id="6"/>
          <p:cNvSpPr/>
          <p:nvPr/>
        </p:nvSpPr>
        <p:spPr>
          <a:xfrm flipH="false" flipV="false" rot="0">
            <a:off x="0" y="-140877"/>
            <a:ext cx="2018683" cy="747398"/>
          </a:xfrm>
          <a:custGeom>
            <a:avLst/>
            <a:gdLst/>
            <a:ahLst/>
            <a:cxnLst/>
            <a:rect r="r" b="b" t="t" l="l"/>
            <a:pathLst>
              <a:path h="747398" w="2018683">
                <a:moveTo>
                  <a:pt x="0" y="0"/>
                </a:moveTo>
                <a:lnTo>
                  <a:pt x="2018683" y="0"/>
                </a:lnTo>
                <a:lnTo>
                  <a:pt x="2018683" y="747398"/>
                </a:lnTo>
                <a:lnTo>
                  <a:pt x="0" y="747398"/>
                </a:lnTo>
                <a:lnTo>
                  <a:pt x="0" y="0"/>
                </a:lnTo>
                <a:close/>
              </a:path>
            </a:pathLst>
          </a:custGeom>
          <a:blipFill>
            <a:blip r:embed="rId3">
              <a:extLst>
                <a:ext uri="{96DAC541-7B7A-43D3-8B79-37D633B846F1}">
                  <asvg:svgBlip xmlns:asvg="http://schemas.microsoft.com/office/drawing/2016/SVG/main" r:embed="rId4"/>
                </a:ext>
              </a:extLst>
            </a:blip>
            <a:stretch>
              <a:fillRect l="-16456" t="-88726" r="0" b="0"/>
            </a:stretch>
          </a:blipFill>
        </p:spPr>
      </p:sp>
      <p:sp>
        <p:nvSpPr>
          <p:cNvPr name="Freeform 7" id="7"/>
          <p:cNvSpPr/>
          <p:nvPr/>
        </p:nvSpPr>
        <p:spPr>
          <a:xfrm flipH="false" flipV="false" rot="5400000">
            <a:off x="16541425" y="6888506"/>
            <a:ext cx="3199704" cy="1184659"/>
          </a:xfrm>
          <a:custGeom>
            <a:avLst/>
            <a:gdLst/>
            <a:ahLst/>
            <a:cxnLst/>
            <a:rect r="r" b="b" t="t" l="l"/>
            <a:pathLst>
              <a:path h="1184659" w="3199704">
                <a:moveTo>
                  <a:pt x="0" y="0"/>
                </a:moveTo>
                <a:lnTo>
                  <a:pt x="3199704" y="0"/>
                </a:lnTo>
                <a:lnTo>
                  <a:pt x="3199704" y="1184659"/>
                </a:lnTo>
                <a:lnTo>
                  <a:pt x="0" y="1184659"/>
                </a:lnTo>
                <a:lnTo>
                  <a:pt x="0" y="0"/>
                </a:lnTo>
                <a:close/>
              </a:path>
            </a:pathLst>
          </a:custGeom>
          <a:blipFill>
            <a:blip r:embed="rId3">
              <a:extLst>
                <a:ext uri="{96DAC541-7B7A-43D3-8B79-37D633B846F1}">
                  <asvg:svgBlip xmlns:asvg="http://schemas.microsoft.com/office/drawing/2016/SVG/main" r:embed="rId4"/>
                </a:ext>
              </a:extLst>
            </a:blip>
            <a:stretch>
              <a:fillRect l="-16456" t="-88726" r="0" b="0"/>
            </a:stretch>
          </a:blipFill>
        </p:spPr>
      </p:sp>
      <p:sp>
        <p:nvSpPr>
          <p:cNvPr name="Freeform 8" id="8"/>
          <p:cNvSpPr/>
          <p:nvPr/>
        </p:nvSpPr>
        <p:spPr>
          <a:xfrm flipH="false" flipV="false" rot="-10800000">
            <a:off x="-835819" y="6406220"/>
            <a:ext cx="3729038" cy="4114800"/>
          </a:xfrm>
          <a:custGeom>
            <a:avLst/>
            <a:gdLst/>
            <a:ahLst/>
            <a:cxnLst/>
            <a:rect r="r" b="b" t="t" l="l"/>
            <a:pathLst>
              <a:path h="4114800" w="3729038">
                <a:moveTo>
                  <a:pt x="0" y="0"/>
                </a:moveTo>
                <a:lnTo>
                  <a:pt x="3729038" y="0"/>
                </a:lnTo>
                <a:lnTo>
                  <a:pt x="372903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689655">
                <a:alpha val="13725"/>
              </a:srgbClr>
            </a:solidFill>
          </p:spPr>
        </p:sp>
        <p:sp>
          <p:nvSpPr>
            <p:cNvPr name="TextBox 4" id="4"/>
            <p:cNvSpPr txBox="true"/>
            <p:nvPr/>
          </p:nvSpPr>
          <p:spPr>
            <a:xfrm>
              <a:off x="0" y="-38100"/>
              <a:ext cx="4816593" cy="2747433"/>
            </a:xfrm>
            <a:prstGeom prst="rect">
              <a:avLst/>
            </a:prstGeom>
          </p:spPr>
          <p:txBody>
            <a:bodyPr anchor="ctr" rtlCol="false" tIns="50800" lIns="50800" bIns="50800" rIns="50800"/>
            <a:lstStyle/>
            <a:p>
              <a:pPr algn="ctr">
                <a:lnSpc>
                  <a:spcPts val="3359"/>
                </a:lnSpc>
              </a:pPr>
            </a:p>
            <a:p>
              <a:pPr algn="ctr">
                <a:lnSpc>
                  <a:spcPts val="3359"/>
                </a:lnSpc>
              </a:pPr>
            </a:p>
          </p:txBody>
        </p:sp>
      </p:grpSp>
      <p:sp>
        <p:nvSpPr>
          <p:cNvPr name="Freeform 5" id="5"/>
          <p:cNvSpPr/>
          <p:nvPr/>
        </p:nvSpPr>
        <p:spPr>
          <a:xfrm flipH="false" flipV="false" rot="-5400000">
            <a:off x="-436206" y="-1140560"/>
            <a:ext cx="3729038" cy="4114800"/>
          </a:xfrm>
          <a:custGeom>
            <a:avLst/>
            <a:gdLst/>
            <a:ahLst/>
            <a:cxnLst/>
            <a:rect r="r" b="b" t="t" l="l"/>
            <a:pathLst>
              <a:path h="4114800" w="3729038">
                <a:moveTo>
                  <a:pt x="0" y="0"/>
                </a:moveTo>
                <a:lnTo>
                  <a:pt x="3729038" y="0"/>
                </a:lnTo>
                <a:lnTo>
                  <a:pt x="372903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6872789" y="9628967"/>
            <a:ext cx="1369542" cy="0"/>
          </a:xfrm>
          <a:prstGeom prst="line">
            <a:avLst/>
          </a:prstGeom>
          <a:ln cap="flat" w="38100">
            <a:solidFill>
              <a:srgbClr val="777F86"/>
            </a:solidFill>
            <a:prstDash val="solid"/>
            <a:headEnd type="none" len="sm" w="sm"/>
            <a:tailEnd type="none" len="sm" w="sm"/>
          </a:ln>
        </p:spPr>
      </p:sp>
      <p:sp>
        <p:nvSpPr>
          <p:cNvPr name="Freeform 7" id="7"/>
          <p:cNvSpPr/>
          <p:nvPr/>
        </p:nvSpPr>
        <p:spPr>
          <a:xfrm flipH="false" flipV="false" rot="0">
            <a:off x="14447178" y="562591"/>
            <a:ext cx="3326265" cy="733662"/>
          </a:xfrm>
          <a:custGeom>
            <a:avLst/>
            <a:gdLst/>
            <a:ahLst/>
            <a:cxnLst/>
            <a:rect r="r" b="b" t="t" l="l"/>
            <a:pathLst>
              <a:path h="733662" w="3326265">
                <a:moveTo>
                  <a:pt x="0" y="0"/>
                </a:moveTo>
                <a:lnTo>
                  <a:pt x="3326264" y="0"/>
                </a:lnTo>
                <a:lnTo>
                  <a:pt x="3326264" y="733662"/>
                </a:lnTo>
                <a:lnTo>
                  <a:pt x="0" y="733662"/>
                </a:lnTo>
                <a:lnTo>
                  <a:pt x="0" y="0"/>
                </a:lnTo>
                <a:close/>
              </a:path>
            </a:pathLst>
          </a:custGeom>
          <a:blipFill>
            <a:blip r:embed="rId4"/>
            <a:stretch>
              <a:fillRect l="0" t="0" r="0" b="0"/>
            </a:stretch>
          </a:blipFill>
        </p:spPr>
      </p:sp>
      <p:sp>
        <p:nvSpPr>
          <p:cNvPr name="Freeform 8" id="8"/>
          <p:cNvSpPr/>
          <p:nvPr/>
        </p:nvSpPr>
        <p:spPr>
          <a:xfrm flipH="false" flipV="false" rot="0">
            <a:off x="536484" y="8643793"/>
            <a:ext cx="2247720" cy="1229014"/>
          </a:xfrm>
          <a:custGeom>
            <a:avLst/>
            <a:gdLst/>
            <a:ahLst/>
            <a:cxnLst/>
            <a:rect r="r" b="b" t="t" l="l"/>
            <a:pathLst>
              <a:path h="1229014" w="2247720">
                <a:moveTo>
                  <a:pt x="0" y="0"/>
                </a:moveTo>
                <a:lnTo>
                  <a:pt x="2247720" y="0"/>
                </a:lnTo>
                <a:lnTo>
                  <a:pt x="2247720" y="1229014"/>
                </a:lnTo>
                <a:lnTo>
                  <a:pt x="0" y="1229014"/>
                </a:lnTo>
                <a:lnTo>
                  <a:pt x="0" y="0"/>
                </a:lnTo>
                <a:close/>
              </a:path>
            </a:pathLst>
          </a:custGeom>
          <a:blipFill>
            <a:blip r:embed="rId5"/>
            <a:stretch>
              <a:fillRect l="0" t="-19863" r="0" b="-63025"/>
            </a:stretch>
          </a:blipFill>
        </p:spPr>
      </p:sp>
      <p:sp>
        <p:nvSpPr>
          <p:cNvPr name="Freeform 9" id="9"/>
          <p:cNvSpPr/>
          <p:nvPr/>
        </p:nvSpPr>
        <p:spPr>
          <a:xfrm flipH="false" flipV="false" rot="0">
            <a:off x="1635968" y="2980935"/>
            <a:ext cx="4021172" cy="3910590"/>
          </a:xfrm>
          <a:custGeom>
            <a:avLst/>
            <a:gdLst/>
            <a:ahLst/>
            <a:cxnLst/>
            <a:rect r="r" b="b" t="t" l="l"/>
            <a:pathLst>
              <a:path h="3910590" w="4021172">
                <a:moveTo>
                  <a:pt x="0" y="0"/>
                </a:moveTo>
                <a:lnTo>
                  <a:pt x="4021172" y="0"/>
                </a:lnTo>
                <a:lnTo>
                  <a:pt x="4021172" y="3910590"/>
                </a:lnTo>
                <a:lnTo>
                  <a:pt x="0" y="39105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250369" y="432653"/>
            <a:ext cx="12401891" cy="863600"/>
          </a:xfrm>
          <a:prstGeom prst="rect">
            <a:avLst/>
          </a:prstGeom>
        </p:spPr>
        <p:txBody>
          <a:bodyPr anchor="t" rtlCol="false" tIns="0" lIns="0" bIns="0" rIns="0">
            <a:spAutoFit/>
          </a:bodyPr>
          <a:lstStyle/>
          <a:p>
            <a:pPr algn="ctr">
              <a:lnSpc>
                <a:spcPts val="7000"/>
              </a:lnSpc>
            </a:pPr>
            <a:r>
              <a:rPr lang="en-US" b="true" sz="5000">
                <a:solidFill>
                  <a:srgbClr val="E35A2B"/>
                </a:solidFill>
                <a:latin typeface="Inter Bold"/>
                <a:ea typeface="Inter Bold"/>
                <a:cs typeface="Inter Bold"/>
                <a:sym typeface="Inter Bold"/>
              </a:rPr>
              <a:t>ORQUESTRAÇÃO</a:t>
            </a:r>
          </a:p>
        </p:txBody>
      </p:sp>
      <p:sp>
        <p:nvSpPr>
          <p:cNvPr name="TextBox 11" id="11"/>
          <p:cNvSpPr txBox="true"/>
          <p:nvPr/>
        </p:nvSpPr>
        <p:spPr>
          <a:xfrm rot="0">
            <a:off x="7851078" y="9508952"/>
            <a:ext cx="1666953" cy="363855"/>
          </a:xfrm>
          <a:prstGeom prst="rect">
            <a:avLst/>
          </a:prstGeom>
        </p:spPr>
        <p:txBody>
          <a:bodyPr anchor="t" rtlCol="false" tIns="0" lIns="0" bIns="0" rIns="0">
            <a:spAutoFit/>
          </a:bodyPr>
          <a:lstStyle/>
          <a:p>
            <a:pPr algn="ctr">
              <a:lnSpc>
                <a:spcPts val="2610"/>
              </a:lnSpc>
            </a:pPr>
            <a:r>
              <a:rPr lang="en-US" sz="3000">
                <a:solidFill>
                  <a:srgbClr val="777F86"/>
                </a:solidFill>
                <a:latin typeface="TAN Headline"/>
                <a:ea typeface="TAN Headline"/>
                <a:cs typeface="TAN Headline"/>
                <a:sym typeface="TAN Headline"/>
              </a:rPr>
              <a:t>17</a:t>
            </a:r>
          </a:p>
        </p:txBody>
      </p:sp>
      <p:sp>
        <p:nvSpPr>
          <p:cNvPr name="TextBox 12" id="12"/>
          <p:cNvSpPr txBox="true"/>
          <p:nvPr/>
        </p:nvSpPr>
        <p:spPr>
          <a:xfrm rot="0">
            <a:off x="9518032" y="3461760"/>
            <a:ext cx="7471645" cy="2910840"/>
          </a:xfrm>
          <a:prstGeom prst="rect">
            <a:avLst/>
          </a:prstGeom>
        </p:spPr>
        <p:txBody>
          <a:bodyPr anchor="t" rtlCol="false" tIns="0" lIns="0" bIns="0" rIns="0">
            <a:spAutoFit/>
          </a:bodyPr>
          <a:lstStyle/>
          <a:p>
            <a:pPr algn="just">
              <a:lnSpc>
                <a:spcPts val="3359"/>
              </a:lnSpc>
            </a:pPr>
            <a:r>
              <a:rPr lang="en-US" sz="2400">
                <a:solidFill>
                  <a:srgbClr val="484848"/>
                </a:solidFill>
                <a:latin typeface="Garet"/>
                <a:ea typeface="Garet"/>
                <a:cs typeface="Garet"/>
                <a:sym typeface="Garet"/>
              </a:rPr>
              <a:t> Visando a orquestração e otimização dos custos da SolarWindIQ, escolhemos uma ferramenta que oferece flexibilidade e escalabilidade. Utilizando o Airflow, conseguimos adaptar os processos de forma dinâmica às demandas, assegurando maior eficiência e agilidade na entrega de soluções.</a:t>
            </a:r>
          </a:p>
        </p:txBody>
      </p:sp>
      <p:sp>
        <p:nvSpPr>
          <p:cNvPr name="Freeform 13" id="13"/>
          <p:cNvSpPr/>
          <p:nvPr/>
        </p:nvSpPr>
        <p:spPr>
          <a:xfrm flipH="false" flipV="false" rot="0">
            <a:off x="5405576" y="4936230"/>
            <a:ext cx="2836755" cy="1096879"/>
          </a:xfrm>
          <a:custGeom>
            <a:avLst/>
            <a:gdLst/>
            <a:ahLst/>
            <a:cxnLst/>
            <a:rect r="r" b="b" t="t" l="l"/>
            <a:pathLst>
              <a:path h="1096879" w="2836755">
                <a:moveTo>
                  <a:pt x="0" y="0"/>
                </a:moveTo>
                <a:lnTo>
                  <a:pt x="2836755" y="0"/>
                </a:lnTo>
                <a:lnTo>
                  <a:pt x="2836755" y="1096879"/>
                </a:lnTo>
                <a:lnTo>
                  <a:pt x="0" y="1096879"/>
                </a:lnTo>
                <a:lnTo>
                  <a:pt x="0" y="0"/>
                </a:lnTo>
                <a:close/>
              </a:path>
            </a:pathLst>
          </a:custGeom>
          <a:blipFill>
            <a:blip r:embed="rId8"/>
            <a:stretch>
              <a:fillRect l="0" t="0" r="0" b="0"/>
            </a:stretch>
          </a:blipFill>
        </p:spPr>
      </p:sp>
      <p:sp>
        <p:nvSpPr>
          <p:cNvPr name="AutoShape 14" id="14"/>
          <p:cNvSpPr/>
          <p:nvPr/>
        </p:nvSpPr>
        <p:spPr>
          <a:xfrm>
            <a:off x="9067800" y="9619442"/>
            <a:ext cx="1369542" cy="0"/>
          </a:xfrm>
          <a:prstGeom prst="line">
            <a:avLst/>
          </a:prstGeom>
          <a:ln cap="flat" w="38100">
            <a:solidFill>
              <a:srgbClr val="777F86"/>
            </a:solidFill>
            <a:prstDash val="solid"/>
            <a:headEnd type="none" len="sm" w="sm"/>
            <a:tailEnd type="none" len="sm" w="sm"/>
          </a:ln>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2726" y="2916023"/>
            <a:ext cx="7613873" cy="1509844"/>
            <a:chOff x="0" y="0"/>
            <a:chExt cx="2005300" cy="397654"/>
          </a:xfrm>
        </p:grpSpPr>
        <p:sp>
          <p:nvSpPr>
            <p:cNvPr name="Freeform 3" id="3"/>
            <p:cNvSpPr/>
            <p:nvPr/>
          </p:nvSpPr>
          <p:spPr>
            <a:xfrm flipH="false" flipV="false" rot="0">
              <a:off x="0" y="0"/>
              <a:ext cx="2005300" cy="397654"/>
            </a:xfrm>
            <a:custGeom>
              <a:avLst/>
              <a:gdLst/>
              <a:ahLst/>
              <a:cxnLst/>
              <a:rect r="r" b="b" t="t" l="l"/>
              <a:pathLst>
                <a:path h="397654" w="2005300">
                  <a:moveTo>
                    <a:pt x="0" y="0"/>
                  </a:moveTo>
                  <a:lnTo>
                    <a:pt x="2005300" y="0"/>
                  </a:lnTo>
                  <a:lnTo>
                    <a:pt x="2005300" y="397654"/>
                  </a:lnTo>
                  <a:lnTo>
                    <a:pt x="0" y="397654"/>
                  </a:lnTo>
                  <a:close/>
                </a:path>
              </a:pathLst>
            </a:custGeom>
            <a:solidFill>
              <a:srgbClr val="B9D6AD"/>
            </a:solidFill>
          </p:spPr>
        </p:sp>
        <p:sp>
          <p:nvSpPr>
            <p:cNvPr name="TextBox 4" id="4"/>
            <p:cNvSpPr txBox="true"/>
            <p:nvPr/>
          </p:nvSpPr>
          <p:spPr>
            <a:xfrm>
              <a:off x="0" y="-38100"/>
              <a:ext cx="2005300" cy="435754"/>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2768874" y="544513"/>
            <a:ext cx="9519003" cy="863600"/>
          </a:xfrm>
          <a:prstGeom prst="rect">
            <a:avLst/>
          </a:prstGeom>
        </p:spPr>
        <p:txBody>
          <a:bodyPr anchor="t" rtlCol="false" tIns="0" lIns="0" bIns="0" rIns="0">
            <a:spAutoFit/>
          </a:bodyPr>
          <a:lstStyle/>
          <a:p>
            <a:pPr algn="l">
              <a:lnSpc>
                <a:spcPts val="7000"/>
              </a:lnSpc>
            </a:pPr>
            <a:r>
              <a:rPr lang="en-US" sz="5000" b="true">
                <a:solidFill>
                  <a:srgbClr val="E35A2B"/>
                </a:solidFill>
                <a:latin typeface="Inter Bold"/>
                <a:ea typeface="Inter Bold"/>
                <a:cs typeface="Inter Bold"/>
                <a:sym typeface="Inter Bold"/>
              </a:rPr>
              <a:t>INVESTIMENTO</a:t>
            </a:r>
          </a:p>
        </p:txBody>
      </p:sp>
      <p:sp>
        <p:nvSpPr>
          <p:cNvPr name="TextBox 6" id="6"/>
          <p:cNvSpPr txBox="true"/>
          <p:nvPr/>
        </p:nvSpPr>
        <p:spPr>
          <a:xfrm rot="0">
            <a:off x="8186600" y="9491816"/>
            <a:ext cx="1666953" cy="363855"/>
          </a:xfrm>
          <a:prstGeom prst="rect">
            <a:avLst/>
          </a:prstGeom>
        </p:spPr>
        <p:txBody>
          <a:bodyPr anchor="t" rtlCol="false" tIns="0" lIns="0" bIns="0" rIns="0">
            <a:spAutoFit/>
          </a:bodyPr>
          <a:lstStyle/>
          <a:p>
            <a:pPr algn="ctr">
              <a:lnSpc>
                <a:spcPts val="2610"/>
              </a:lnSpc>
            </a:pPr>
            <a:r>
              <a:rPr lang="en-US" sz="3000">
                <a:solidFill>
                  <a:srgbClr val="777F86"/>
                </a:solidFill>
                <a:latin typeface="TAN Headline"/>
                <a:ea typeface="TAN Headline"/>
                <a:cs typeface="TAN Headline"/>
                <a:sym typeface="TAN Headline"/>
              </a:rPr>
              <a:t>18</a:t>
            </a:r>
          </a:p>
        </p:txBody>
      </p:sp>
      <p:grpSp>
        <p:nvGrpSpPr>
          <p:cNvPr name="Group 7" id="7"/>
          <p:cNvGrpSpPr/>
          <p:nvPr/>
        </p:nvGrpSpPr>
        <p:grpSpPr>
          <a:xfrm rot="0">
            <a:off x="572726" y="4596220"/>
            <a:ext cx="7613873" cy="1509844"/>
            <a:chOff x="0" y="0"/>
            <a:chExt cx="2005300" cy="397654"/>
          </a:xfrm>
        </p:grpSpPr>
        <p:sp>
          <p:nvSpPr>
            <p:cNvPr name="Freeform 8" id="8"/>
            <p:cNvSpPr/>
            <p:nvPr/>
          </p:nvSpPr>
          <p:spPr>
            <a:xfrm flipH="false" flipV="false" rot="0">
              <a:off x="0" y="0"/>
              <a:ext cx="2005300" cy="397654"/>
            </a:xfrm>
            <a:custGeom>
              <a:avLst/>
              <a:gdLst/>
              <a:ahLst/>
              <a:cxnLst/>
              <a:rect r="r" b="b" t="t" l="l"/>
              <a:pathLst>
                <a:path h="397654" w="2005300">
                  <a:moveTo>
                    <a:pt x="0" y="0"/>
                  </a:moveTo>
                  <a:lnTo>
                    <a:pt x="2005300" y="0"/>
                  </a:lnTo>
                  <a:lnTo>
                    <a:pt x="2005300" y="397654"/>
                  </a:lnTo>
                  <a:lnTo>
                    <a:pt x="0" y="397654"/>
                  </a:lnTo>
                  <a:close/>
                </a:path>
              </a:pathLst>
            </a:custGeom>
            <a:solidFill>
              <a:srgbClr val="E9E8E4"/>
            </a:solidFill>
          </p:spPr>
        </p:sp>
        <p:sp>
          <p:nvSpPr>
            <p:cNvPr name="TextBox 9" id="9"/>
            <p:cNvSpPr txBox="true"/>
            <p:nvPr/>
          </p:nvSpPr>
          <p:spPr>
            <a:xfrm>
              <a:off x="0" y="-38100"/>
              <a:ext cx="2005300" cy="435754"/>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572726" y="6277515"/>
            <a:ext cx="7613873" cy="1764367"/>
            <a:chOff x="0" y="0"/>
            <a:chExt cx="2005300" cy="464689"/>
          </a:xfrm>
        </p:grpSpPr>
        <p:sp>
          <p:nvSpPr>
            <p:cNvPr name="Freeform 11" id="11"/>
            <p:cNvSpPr/>
            <p:nvPr/>
          </p:nvSpPr>
          <p:spPr>
            <a:xfrm flipH="false" flipV="false" rot="0">
              <a:off x="0" y="0"/>
              <a:ext cx="2005300" cy="464689"/>
            </a:xfrm>
            <a:custGeom>
              <a:avLst/>
              <a:gdLst/>
              <a:ahLst/>
              <a:cxnLst/>
              <a:rect r="r" b="b" t="t" l="l"/>
              <a:pathLst>
                <a:path h="464689" w="2005300">
                  <a:moveTo>
                    <a:pt x="0" y="0"/>
                  </a:moveTo>
                  <a:lnTo>
                    <a:pt x="2005300" y="0"/>
                  </a:lnTo>
                  <a:lnTo>
                    <a:pt x="2005300" y="464689"/>
                  </a:lnTo>
                  <a:lnTo>
                    <a:pt x="0" y="464689"/>
                  </a:lnTo>
                  <a:close/>
                </a:path>
              </a:pathLst>
            </a:custGeom>
            <a:solidFill>
              <a:srgbClr val="B9D6AD"/>
            </a:solidFill>
          </p:spPr>
        </p:sp>
        <p:sp>
          <p:nvSpPr>
            <p:cNvPr name="TextBox 12" id="12"/>
            <p:cNvSpPr txBox="true"/>
            <p:nvPr/>
          </p:nvSpPr>
          <p:spPr>
            <a:xfrm>
              <a:off x="0" y="-38100"/>
              <a:ext cx="2005300" cy="502789"/>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686797" y="2255562"/>
            <a:ext cx="7385731" cy="5937885"/>
          </a:xfrm>
          <a:prstGeom prst="rect">
            <a:avLst/>
          </a:prstGeom>
        </p:spPr>
        <p:txBody>
          <a:bodyPr anchor="t" rtlCol="false" tIns="0" lIns="0" bIns="0" rIns="0">
            <a:spAutoFit/>
          </a:bodyPr>
          <a:lstStyle/>
          <a:p>
            <a:pPr algn="just">
              <a:lnSpc>
                <a:spcPts val="2940"/>
              </a:lnSpc>
            </a:pPr>
            <a:r>
              <a:rPr lang="en-US" sz="2100" b="true">
                <a:solidFill>
                  <a:srgbClr val="3D4D3A"/>
                </a:solidFill>
                <a:latin typeface="Garet Bold"/>
                <a:ea typeface="Garet Bold"/>
                <a:cs typeface="Garet Bold"/>
                <a:sym typeface="Garet Bold"/>
              </a:rPr>
              <a:t>Custos Estimados</a:t>
            </a:r>
          </a:p>
          <a:p>
            <a:pPr algn="just">
              <a:lnSpc>
                <a:spcPts val="2940"/>
              </a:lnSpc>
            </a:pPr>
          </a:p>
          <a:p>
            <a:pPr algn="just">
              <a:lnSpc>
                <a:spcPts val="2940"/>
              </a:lnSpc>
            </a:pPr>
            <a:r>
              <a:rPr lang="en-US" sz="2100" b="true">
                <a:solidFill>
                  <a:srgbClr val="484848"/>
                </a:solidFill>
                <a:latin typeface="Garet Bold"/>
                <a:ea typeface="Garet Bold"/>
                <a:cs typeface="Garet Bold"/>
                <a:sym typeface="Garet Bold"/>
              </a:rPr>
              <a:t>1. Azure Data Factory </a:t>
            </a:r>
          </a:p>
          <a:p>
            <a:pPr algn="just">
              <a:lnSpc>
                <a:spcPts val="2940"/>
              </a:lnSpc>
            </a:pPr>
            <a:r>
              <a:rPr lang="en-US" sz="2100" b="true">
                <a:solidFill>
                  <a:srgbClr val="484848"/>
                </a:solidFill>
                <a:latin typeface="Garet Bold"/>
                <a:ea typeface="Garet Bold"/>
                <a:cs typeface="Garet Bold"/>
                <a:sym typeface="Garet Bold"/>
              </a:rPr>
              <a:t>Pipeline de ingestão de dados eficiente e escalável. </a:t>
            </a:r>
          </a:p>
          <a:p>
            <a:pPr algn="just">
              <a:lnSpc>
                <a:spcPts val="2940"/>
              </a:lnSpc>
            </a:pPr>
            <a:r>
              <a:rPr lang="en-US" sz="2100" b="true">
                <a:solidFill>
                  <a:srgbClr val="484848"/>
                </a:solidFill>
                <a:latin typeface="Garet Bold"/>
                <a:ea typeface="Garet Bold"/>
                <a:cs typeface="Garet Bold"/>
                <a:sym typeface="Garet Bold"/>
              </a:rPr>
              <a:t>Custo anual: R$ 20 mil. </a:t>
            </a:r>
          </a:p>
          <a:p>
            <a:pPr algn="just">
              <a:lnSpc>
                <a:spcPts val="2940"/>
              </a:lnSpc>
            </a:pPr>
          </a:p>
          <a:p>
            <a:pPr algn="just">
              <a:lnSpc>
                <a:spcPts val="2940"/>
              </a:lnSpc>
            </a:pPr>
            <a:r>
              <a:rPr lang="en-US" sz="2100" b="true">
                <a:solidFill>
                  <a:srgbClr val="484848"/>
                </a:solidFill>
                <a:latin typeface="Garet Bold"/>
                <a:ea typeface="Garet Bold"/>
                <a:cs typeface="Garet Bold"/>
                <a:sym typeface="Garet Bold"/>
              </a:rPr>
              <a:t>2. Azure Blob Storage </a:t>
            </a:r>
          </a:p>
          <a:p>
            <a:pPr algn="just">
              <a:lnSpc>
                <a:spcPts val="2940"/>
              </a:lnSpc>
            </a:pPr>
            <a:r>
              <a:rPr lang="en-US" sz="2100" b="true">
                <a:solidFill>
                  <a:srgbClr val="484848"/>
                </a:solidFill>
                <a:latin typeface="Garet Bold"/>
                <a:ea typeface="Garet Bold"/>
                <a:cs typeface="Garet Bold"/>
                <a:sym typeface="Garet Bold"/>
              </a:rPr>
              <a:t>Armazenamento seguro e flexível para dados brutos, tratados e modelos. </a:t>
            </a:r>
          </a:p>
          <a:p>
            <a:pPr algn="just">
              <a:lnSpc>
                <a:spcPts val="2940"/>
              </a:lnSpc>
            </a:pPr>
            <a:r>
              <a:rPr lang="en-US" sz="2100" b="true">
                <a:solidFill>
                  <a:srgbClr val="484848"/>
                </a:solidFill>
                <a:latin typeface="Garet Bold"/>
                <a:ea typeface="Garet Bold"/>
                <a:cs typeface="Garet Bold"/>
                <a:sym typeface="Garet Bold"/>
              </a:rPr>
              <a:t>Custo anual: R$ 35 mil. </a:t>
            </a:r>
          </a:p>
          <a:p>
            <a:pPr algn="just">
              <a:lnSpc>
                <a:spcPts val="2940"/>
              </a:lnSpc>
            </a:pPr>
          </a:p>
          <a:p>
            <a:pPr algn="just">
              <a:lnSpc>
                <a:spcPts val="2940"/>
              </a:lnSpc>
            </a:pPr>
            <a:r>
              <a:rPr lang="en-US" sz="2100" b="true">
                <a:solidFill>
                  <a:srgbClr val="484848"/>
                </a:solidFill>
                <a:latin typeface="Garet Bold"/>
                <a:ea typeface="Garet Bold"/>
                <a:cs typeface="Garet Bold"/>
                <a:sym typeface="Garet Bold"/>
              </a:rPr>
              <a:t>3. Máquinas Virtuais Azure </a:t>
            </a:r>
          </a:p>
          <a:p>
            <a:pPr algn="just">
              <a:lnSpc>
                <a:spcPts val="2940"/>
              </a:lnSpc>
            </a:pPr>
            <a:r>
              <a:rPr lang="en-US" sz="2100" b="true">
                <a:solidFill>
                  <a:srgbClr val="484848"/>
                </a:solidFill>
                <a:latin typeface="Garet Bold"/>
                <a:ea typeface="Garet Bold"/>
                <a:cs typeface="Garet Bold"/>
                <a:sym typeface="Garet Bold"/>
              </a:rPr>
              <a:t>- Servidores sob demanda para processar e treinar modelos, evitando GPUs para reduzir custos. </a:t>
            </a:r>
          </a:p>
          <a:p>
            <a:pPr algn="just">
              <a:lnSpc>
                <a:spcPts val="2940"/>
              </a:lnSpc>
            </a:pPr>
            <a:r>
              <a:rPr lang="en-US" sz="2100" b="true">
                <a:solidFill>
                  <a:srgbClr val="484848"/>
                </a:solidFill>
                <a:latin typeface="Garet Bold"/>
                <a:ea typeface="Garet Bold"/>
                <a:cs typeface="Garet Bold"/>
                <a:sym typeface="Garet Bold"/>
              </a:rPr>
              <a:t>- Custo anual: R$ 20 mil. </a:t>
            </a:r>
          </a:p>
          <a:p>
            <a:pPr algn="just">
              <a:lnSpc>
                <a:spcPts val="2940"/>
              </a:lnSpc>
            </a:pPr>
          </a:p>
        </p:txBody>
      </p:sp>
      <p:grpSp>
        <p:nvGrpSpPr>
          <p:cNvPr name="Group 14" id="14"/>
          <p:cNvGrpSpPr/>
          <p:nvPr/>
        </p:nvGrpSpPr>
        <p:grpSpPr>
          <a:xfrm rot="0">
            <a:off x="9940487" y="5826871"/>
            <a:ext cx="7565984" cy="2215011"/>
            <a:chOff x="0" y="0"/>
            <a:chExt cx="1992687" cy="583377"/>
          </a:xfrm>
        </p:grpSpPr>
        <p:sp>
          <p:nvSpPr>
            <p:cNvPr name="Freeform 15" id="15"/>
            <p:cNvSpPr/>
            <p:nvPr/>
          </p:nvSpPr>
          <p:spPr>
            <a:xfrm flipH="false" flipV="false" rot="0">
              <a:off x="0" y="0"/>
              <a:ext cx="1992687" cy="583377"/>
            </a:xfrm>
            <a:custGeom>
              <a:avLst/>
              <a:gdLst/>
              <a:ahLst/>
              <a:cxnLst/>
              <a:rect r="r" b="b" t="t" l="l"/>
              <a:pathLst>
                <a:path h="583377" w="1992687">
                  <a:moveTo>
                    <a:pt x="0" y="0"/>
                  </a:moveTo>
                  <a:lnTo>
                    <a:pt x="1992687" y="0"/>
                  </a:lnTo>
                  <a:lnTo>
                    <a:pt x="1992687" y="583377"/>
                  </a:lnTo>
                  <a:lnTo>
                    <a:pt x="0" y="583377"/>
                  </a:lnTo>
                  <a:close/>
                </a:path>
              </a:pathLst>
            </a:custGeom>
            <a:solidFill>
              <a:srgbClr val="B9D6AD"/>
            </a:solidFill>
          </p:spPr>
        </p:sp>
        <p:sp>
          <p:nvSpPr>
            <p:cNvPr name="TextBox 16" id="16"/>
            <p:cNvSpPr txBox="true"/>
            <p:nvPr/>
          </p:nvSpPr>
          <p:spPr>
            <a:xfrm>
              <a:off x="0" y="-38100"/>
              <a:ext cx="1992687" cy="621477"/>
            </a:xfrm>
            <a:prstGeom prst="rect">
              <a:avLst/>
            </a:prstGeom>
          </p:spPr>
          <p:txBody>
            <a:bodyPr anchor="ctr" rtlCol="false" tIns="50800" lIns="50800" bIns="50800" rIns="50800"/>
            <a:lstStyle/>
            <a:p>
              <a:pPr algn="ctr">
                <a:lnSpc>
                  <a:spcPts val="3359"/>
                </a:lnSpc>
              </a:pPr>
            </a:p>
          </p:txBody>
        </p:sp>
      </p:grpSp>
      <p:grpSp>
        <p:nvGrpSpPr>
          <p:cNvPr name="Group 17" id="17"/>
          <p:cNvGrpSpPr/>
          <p:nvPr/>
        </p:nvGrpSpPr>
        <p:grpSpPr>
          <a:xfrm rot="0">
            <a:off x="9940487" y="4105674"/>
            <a:ext cx="7613873" cy="1509844"/>
            <a:chOff x="0" y="0"/>
            <a:chExt cx="2005300" cy="397654"/>
          </a:xfrm>
        </p:grpSpPr>
        <p:sp>
          <p:nvSpPr>
            <p:cNvPr name="Freeform 18" id="18"/>
            <p:cNvSpPr/>
            <p:nvPr/>
          </p:nvSpPr>
          <p:spPr>
            <a:xfrm flipH="false" flipV="false" rot="0">
              <a:off x="0" y="0"/>
              <a:ext cx="2005300" cy="397654"/>
            </a:xfrm>
            <a:custGeom>
              <a:avLst/>
              <a:gdLst/>
              <a:ahLst/>
              <a:cxnLst/>
              <a:rect r="r" b="b" t="t" l="l"/>
              <a:pathLst>
                <a:path h="397654" w="2005300">
                  <a:moveTo>
                    <a:pt x="0" y="0"/>
                  </a:moveTo>
                  <a:lnTo>
                    <a:pt x="2005300" y="0"/>
                  </a:lnTo>
                  <a:lnTo>
                    <a:pt x="2005300" y="397654"/>
                  </a:lnTo>
                  <a:lnTo>
                    <a:pt x="0" y="397654"/>
                  </a:lnTo>
                  <a:close/>
                </a:path>
              </a:pathLst>
            </a:custGeom>
            <a:solidFill>
              <a:srgbClr val="E9E8E4"/>
            </a:solidFill>
          </p:spPr>
        </p:sp>
        <p:sp>
          <p:nvSpPr>
            <p:cNvPr name="TextBox 19" id="19"/>
            <p:cNvSpPr txBox="true"/>
            <p:nvPr/>
          </p:nvSpPr>
          <p:spPr>
            <a:xfrm>
              <a:off x="0" y="-38100"/>
              <a:ext cx="2005300" cy="435754"/>
            </a:xfrm>
            <a:prstGeom prst="rect">
              <a:avLst/>
            </a:prstGeom>
          </p:spPr>
          <p:txBody>
            <a:bodyPr anchor="ctr" rtlCol="false" tIns="50800" lIns="50800" bIns="50800" rIns="50800"/>
            <a:lstStyle/>
            <a:p>
              <a:pPr algn="ctr">
                <a:lnSpc>
                  <a:spcPts val="3359"/>
                </a:lnSpc>
              </a:pPr>
            </a:p>
          </p:txBody>
        </p:sp>
      </p:grpSp>
      <p:grpSp>
        <p:nvGrpSpPr>
          <p:cNvPr name="Group 20" id="20"/>
          <p:cNvGrpSpPr/>
          <p:nvPr/>
        </p:nvGrpSpPr>
        <p:grpSpPr>
          <a:xfrm rot="0">
            <a:off x="9940487" y="2916023"/>
            <a:ext cx="7613873" cy="999834"/>
            <a:chOff x="0" y="0"/>
            <a:chExt cx="2005300" cy="263331"/>
          </a:xfrm>
        </p:grpSpPr>
        <p:sp>
          <p:nvSpPr>
            <p:cNvPr name="Freeform 21" id="21"/>
            <p:cNvSpPr/>
            <p:nvPr/>
          </p:nvSpPr>
          <p:spPr>
            <a:xfrm flipH="false" flipV="false" rot="0">
              <a:off x="0" y="0"/>
              <a:ext cx="2005300" cy="263331"/>
            </a:xfrm>
            <a:custGeom>
              <a:avLst/>
              <a:gdLst/>
              <a:ahLst/>
              <a:cxnLst/>
              <a:rect r="r" b="b" t="t" l="l"/>
              <a:pathLst>
                <a:path h="263331" w="2005300">
                  <a:moveTo>
                    <a:pt x="0" y="0"/>
                  </a:moveTo>
                  <a:lnTo>
                    <a:pt x="2005300" y="0"/>
                  </a:lnTo>
                  <a:lnTo>
                    <a:pt x="2005300" y="263331"/>
                  </a:lnTo>
                  <a:lnTo>
                    <a:pt x="0" y="263331"/>
                  </a:lnTo>
                  <a:close/>
                </a:path>
              </a:pathLst>
            </a:custGeom>
            <a:solidFill>
              <a:srgbClr val="B9D6AD"/>
            </a:solidFill>
          </p:spPr>
        </p:sp>
        <p:sp>
          <p:nvSpPr>
            <p:cNvPr name="TextBox 22" id="22"/>
            <p:cNvSpPr txBox="true"/>
            <p:nvPr/>
          </p:nvSpPr>
          <p:spPr>
            <a:xfrm>
              <a:off x="0" y="-38100"/>
              <a:ext cx="2005300" cy="301431"/>
            </a:xfrm>
            <a:prstGeom prst="rect">
              <a:avLst/>
            </a:prstGeom>
          </p:spPr>
          <p:txBody>
            <a:bodyPr anchor="ctr" rtlCol="false" tIns="50800" lIns="50800" bIns="50800" rIns="50800"/>
            <a:lstStyle/>
            <a:p>
              <a:pPr algn="ctr">
                <a:lnSpc>
                  <a:spcPts val="3359"/>
                </a:lnSpc>
              </a:pPr>
            </a:p>
          </p:txBody>
        </p:sp>
      </p:grpSp>
      <p:sp>
        <p:nvSpPr>
          <p:cNvPr name="TextBox 23" id="23"/>
          <p:cNvSpPr txBox="true"/>
          <p:nvPr/>
        </p:nvSpPr>
        <p:spPr>
          <a:xfrm rot="0">
            <a:off x="10187659" y="2255562"/>
            <a:ext cx="7071641" cy="5937885"/>
          </a:xfrm>
          <a:prstGeom prst="rect">
            <a:avLst/>
          </a:prstGeom>
        </p:spPr>
        <p:txBody>
          <a:bodyPr anchor="t" rtlCol="false" tIns="0" lIns="0" bIns="0" rIns="0">
            <a:spAutoFit/>
          </a:bodyPr>
          <a:lstStyle/>
          <a:p>
            <a:pPr algn="just">
              <a:lnSpc>
                <a:spcPts val="2940"/>
              </a:lnSpc>
            </a:pPr>
            <a:r>
              <a:rPr lang="en-US" sz="2100" b="true">
                <a:solidFill>
                  <a:srgbClr val="3D4D3A"/>
                </a:solidFill>
                <a:latin typeface="Garet Bold"/>
                <a:ea typeface="Garet Bold"/>
                <a:cs typeface="Garet Bold"/>
                <a:sym typeface="Garet Bold"/>
              </a:rPr>
              <a:t>Benefícios Financeiros e Operacionais</a:t>
            </a:r>
          </a:p>
          <a:p>
            <a:pPr algn="just">
              <a:lnSpc>
                <a:spcPts val="2940"/>
              </a:lnSpc>
            </a:pPr>
          </a:p>
          <a:p>
            <a:pPr algn="just">
              <a:lnSpc>
                <a:spcPts val="2940"/>
              </a:lnSpc>
            </a:pPr>
            <a:r>
              <a:rPr lang="en-US" sz="2100" b="true">
                <a:solidFill>
                  <a:srgbClr val="484848"/>
                </a:solidFill>
                <a:latin typeface="Garet Bold"/>
                <a:ea typeface="Garet Bold"/>
                <a:cs typeface="Garet Bold"/>
                <a:sym typeface="Garet Bold"/>
              </a:rPr>
              <a:t>A solução reduz custos energéticos e promove sustentabilidade: </a:t>
            </a:r>
          </a:p>
          <a:p>
            <a:pPr algn="just">
              <a:lnSpc>
                <a:spcPts val="2940"/>
              </a:lnSpc>
            </a:pPr>
          </a:p>
          <a:p>
            <a:pPr algn="just">
              <a:lnSpc>
                <a:spcPts val="2940"/>
              </a:lnSpc>
            </a:pPr>
            <a:r>
              <a:rPr lang="en-US" sz="2100" b="true">
                <a:solidFill>
                  <a:srgbClr val="484848"/>
                </a:solidFill>
                <a:latin typeface="Garet Bold"/>
                <a:ea typeface="Garet Bold"/>
                <a:cs typeface="Garet Bold"/>
                <a:sym typeface="Garet Bold"/>
              </a:rPr>
              <a:t>Economia Anual Estimada: R$ 120 mil, considerando redução de 12% em contas de energia de empresas com gasto de R$ 1 milhão/ano. </a:t>
            </a:r>
          </a:p>
          <a:p>
            <a:pPr algn="just">
              <a:lnSpc>
                <a:spcPts val="2940"/>
              </a:lnSpc>
            </a:pPr>
          </a:p>
          <a:p>
            <a:pPr algn="just" marL="453390" indent="-226695" lvl="1">
              <a:lnSpc>
                <a:spcPts val="2940"/>
              </a:lnSpc>
              <a:buFont typeface="Arial"/>
              <a:buChar char="•"/>
            </a:pPr>
            <a:r>
              <a:rPr lang="en-US" b="true" sz="2100">
                <a:solidFill>
                  <a:srgbClr val="484848"/>
                </a:solidFill>
                <a:latin typeface="Garet Bold"/>
                <a:ea typeface="Garet Bold"/>
                <a:cs typeface="Garet Bold"/>
                <a:sym typeface="Garet Bold"/>
              </a:rPr>
              <a:t>ROI: </a:t>
            </a:r>
          </a:p>
          <a:p>
            <a:pPr algn="just">
              <a:lnSpc>
                <a:spcPts val="2940"/>
              </a:lnSpc>
            </a:pPr>
            <a:r>
              <a:rPr lang="en-US" sz="2100" b="true">
                <a:solidFill>
                  <a:srgbClr val="484848"/>
                </a:solidFill>
                <a:latin typeface="Garet Bold"/>
                <a:ea typeface="Garet Bold"/>
                <a:cs typeface="Garet Bold"/>
                <a:sym typeface="Garet Bold"/>
              </a:rPr>
              <a:t>ROI = 75.000(120.000−75.000) ×100 = 60%</a:t>
            </a:r>
          </a:p>
          <a:p>
            <a:pPr algn="just">
              <a:lnSpc>
                <a:spcPts val="2940"/>
              </a:lnSpc>
            </a:pPr>
          </a:p>
          <a:p>
            <a:pPr algn="just" marL="453390" indent="-226695" lvl="1">
              <a:lnSpc>
                <a:spcPts val="2940"/>
              </a:lnSpc>
              <a:buFont typeface="Arial"/>
              <a:buChar char="•"/>
            </a:pPr>
            <a:r>
              <a:rPr lang="en-US" b="true" sz="2100">
                <a:solidFill>
                  <a:srgbClr val="484848"/>
                </a:solidFill>
                <a:latin typeface="Garet Bold"/>
                <a:ea typeface="Garet Bold"/>
                <a:cs typeface="Garet Bold"/>
                <a:sym typeface="Garet Bold"/>
              </a:rPr>
              <a:t>Payback: </a:t>
            </a:r>
          </a:p>
          <a:p>
            <a:pPr algn="just">
              <a:lnSpc>
                <a:spcPts val="2940"/>
              </a:lnSpc>
            </a:pPr>
            <a:r>
              <a:rPr lang="en-US" sz="2100" b="true">
                <a:solidFill>
                  <a:srgbClr val="484848"/>
                </a:solidFill>
                <a:latin typeface="Garet Bold"/>
                <a:ea typeface="Garet Bold"/>
                <a:cs typeface="Garet Bold"/>
                <a:sym typeface="Garet Bold"/>
              </a:rPr>
              <a:t>Payback=120.000/ 75.000 =7,5 meses</a:t>
            </a:r>
          </a:p>
          <a:p>
            <a:pPr algn="just">
              <a:lnSpc>
                <a:spcPts val="2940"/>
              </a:lnSpc>
            </a:pPr>
          </a:p>
        </p:txBody>
      </p:sp>
      <p:sp>
        <p:nvSpPr>
          <p:cNvPr name="Freeform 24" id="24"/>
          <p:cNvSpPr/>
          <p:nvPr/>
        </p:nvSpPr>
        <p:spPr>
          <a:xfrm flipH="false" flipV="false" rot="0">
            <a:off x="0" y="-140877"/>
            <a:ext cx="2018683" cy="747398"/>
          </a:xfrm>
          <a:custGeom>
            <a:avLst/>
            <a:gdLst/>
            <a:ahLst/>
            <a:cxnLst/>
            <a:rect r="r" b="b" t="t" l="l"/>
            <a:pathLst>
              <a:path h="747398" w="2018683">
                <a:moveTo>
                  <a:pt x="0" y="0"/>
                </a:moveTo>
                <a:lnTo>
                  <a:pt x="2018683" y="0"/>
                </a:lnTo>
                <a:lnTo>
                  <a:pt x="2018683" y="747398"/>
                </a:lnTo>
                <a:lnTo>
                  <a:pt x="0" y="747398"/>
                </a:lnTo>
                <a:lnTo>
                  <a:pt x="0" y="0"/>
                </a:lnTo>
                <a:close/>
              </a:path>
            </a:pathLst>
          </a:custGeom>
          <a:blipFill>
            <a:blip r:embed="rId2">
              <a:extLst>
                <a:ext uri="{96DAC541-7B7A-43D3-8B79-37D633B846F1}">
                  <asvg:svgBlip xmlns:asvg="http://schemas.microsoft.com/office/drawing/2016/SVG/main" r:embed="rId3"/>
                </a:ext>
              </a:extLst>
            </a:blip>
            <a:stretch>
              <a:fillRect l="-16456" t="-88726" r="0" b="0"/>
            </a:stretch>
          </a:blipFill>
        </p:spPr>
      </p:sp>
      <p:sp>
        <p:nvSpPr>
          <p:cNvPr name="Freeform 25" id="25"/>
          <p:cNvSpPr/>
          <p:nvPr/>
        </p:nvSpPr>
        <p:spPr>
          <a:xfrm flipH="false" flipV="false" rot="5400000">
            <a:off x="16541425" y="6888506"/>
            <a:ext cx="3199704" cy="1184659"/>
          </a:xfrm>
          <a:custGeom>
            <a:avLst/>
            <a:gdLst/>
            <a:ahLst/>
            <a:cxnLst/>
            <a:rect r="r" b="b" t="t" l="l"/>
            <a:pathLst>
              <a:path h="1184659" w="3199704">
                <a:moveTo>
                  <a:pt x="0" y="0"/>
                </a:moveTo>
                <a:lnTo>
                  <a:pt x="3199704" y="0"/>
                </a:lnTo>
                <a:lnTo>
                  <a:pt x="3199704" y="1184659"/>
                </a:lnTo>
                <a:lnTo>
                  <a:pt x="0" y="1184659"/>
                </a:lnTo>
                <a:lnTo>
                  <a:pt x="0" y="0"/>
                </a:lnTo>
                <a:close/>
              </a:path>
            </a:pathLst>
          </a:custGeom>
          <a:blipFill>
            <a:blip r:embed="rId2">
              <a:extLst>
                <a:ext uri="{96DAC541-7B7A-43D3-8B79-37D633B846F1}">
                  <asvg:svgBlip xmlns:asvg="http://schemas.microsoft.com/office/drawing/2016/SVG/main" r:embed="rId3"/>
                </a:ext>
              </a:extLst>
            </a:blip>
            <a:stretch>
              <a:fillRect l="-16456" t="-88726" r="0" b="0"/>
            </a:stretch>
          </a:blipFill>
        </p:spPr>
      </p:sp>
      <p:sp>
        <p:nvSpPr>
          <p:cNvPr name="Freeform 26" id="26"/>
          <p:cNvSpPr/>
          <p:nvPr/>
        </p:nvSpPr>
        <p:spPr>
          <a:xfrm flipH="false" flipV="false" rot="9873064">
            <a:off x="-835819" y="7200900"/>
            <a:ext cx="3729038" cy="4114800"/>
          </a:xfrm>
          <a:custGeom>
            <a:avLst/>
            <a:gdLst/>
            <a:ahLst/>
            <a:cxnLst/>
            <a:rect r="r" b="b" t="t" l="l"/>
            <a:pathLst>
              <a:path h="4114800" w="3729038">
                <a:moveTo>
                  <a:pt x="0" y="0"/>
                </a:moveTo>
                <a:lnTo>
                  <a:pt x="3729038" y="0"/>
                </a:lnTo>
                <a:lnTo>
                  <a:pt x="372903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689655">
                <a:alpha val="13725"/>
              </a:srgbClr>
            </a:solidFill>
          </p:spPr>
        </p:sp>
        <p:sp>
          <p:nvSpPr>
            <p:cNvPr name="TextBox 4" id="4"/>
            <p:cNvSpPr txBox="true"/>
            <p:nvPr/>
          </p:nvSpPr>
          <p:spPr>
            <a:xfrm>
              <a:off x="0" y="-38100"/>
              <a:ext cx="4816593" cy="2747433"/>
            </a:xfrm>
            <a:prstGeom prst="rect">
              <a:avLst/>
            </a:prstGeom>
          </p:spPr>
          <p:txBody>
            <a:bodyPr anchor="ctr" rtlCol="false" tIns="50800" lIns="50800" bIns="50800" rIns="50800"/>
            <a:lstStyle/>
            <a:p>
              <a:pPr algn="ctr">
                <a:lnSpc>
                  <a:spcPts val="3359"/>
                </a:lnSpc>
              </a:pPr>
            </a:p>
            <a:p>
              <a:pPr algn="ctr">
                <a:lnSpc>
                  <a:spcPts val="3359"/>
                </a:lnSpc>
              </a:pPr>
            </a:p>
          </p:txBody>
        </p:sp>
      </p:grpSp>
      <p:sp>
        <p:nvSpPr>
          <p:cNvPr name="Freeform 5" id="5"/>
          <p:cNvSpPr/>
          <p:nvPr/>
        </p:nvSpPr>
        <p:spPr>
          <a:xfrm flipH="false" flipV="false" rot="-5400000">
            <a:off x="-436206" y="-1140560"/>
            <a:ext cx="3729038" cy="4114800"/>
          </a:xfrm>
          <a:custGeom>
            <a:avLst/>
            <a:gdLst/>
            <a:ahLst/>
            <a:cxnLst/>
            <a:rect r="r" b="b" t="t" l="l"/>
            <a:pathLst>
              <a:path h="4114800" w="3729038">
                <a:moveTo>
                  <a:pt x="0" y="0"/>
                </a:moveTo>
                <a:lnTo>
                  <a:pt x="3729038" y="0"/>
                </a:lnTo>
                <a:lnTo>
                  <a:pt x="372903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9756888" y="9732646"/>
            <a:ext cx="6492240" cy="0"/>
          </a:xfrm>
          <a:prstGeom prst="line">
            <a:avLst/>
          </a:prstGeom>
          <a:ln cap="flat" w="38100">
            <a:solidFill>
              <a:srgbClr val="777F86"/>
            </a:solidFill>
            <a:prstDash val="solid"/>
            <a:headEnd type="none" len="sm" w="sm"/>
            <a:tailEnd type="none" len="sm" w="sm"/>
          </a:ln>
        </p:spPr>
      </p:sp>
      <p:sp>
        <p:nvSpPr>
          <p:cNvPr name="Freeform 7" id="7"/>
          <p:cNvSpPr/>
          <p:nvPr/>
        </p:nvSpPr>
        <p:spPr>
          <a:xfrm flipH="false" flipV="false" rot="0">
            <a:off x="14384957" y="431786"/>
            <a:ext cx="3326265" cy="733662"/>
          </a:xfrm>
          <a:custGeom>
            <a:avLst/>
            <a:gdLst/>
            <a:ahLst/>
            <a:cxnLst/>
            <a:rect r="r" b="b" t="t" l="l"/>
            <a:pathLst>
              <a:path h="733662" w="3326265">
                <a:moveTo>
                  <a:pt x="0" y="0"/>
                </a:moveTo>
                <a:lnTo>
                  <a:pt x="3326265" y="0"/>
                </a:lnTo>
                <a:lnTo>
                  <a:pt x="3326265" y="733661"/>
                </a:lnTo>
                <a:lnTo>
                  <a:pt x="0" y="733661"/>
                </a:lnTo>
                <a:lnTo>
                  <a:pt x="0" y="0"/>
                </a:lnTo>
                <a:close/>
              </a:path>
            </a:pathLst>
          </a:custGeom>
          <a:blipFill>
            <a:blip r:embed="rId4"/>
            <a:stretch>
              <a:fillRect l="0" t="0" r="0" b="0"/>
            </a:stretch>
          </a:blipFill>
        </p:spPr>
      </p:sp>
      <p:sp>
        <p:nvSpPr>
          <p:cNvPr name="Freeform 8" id="8"/>
          <p:cNvSpPr/>
          <p:nvPr/>
        </p:nvSpPr>
        <p:spPr>
          <a:xfrm flipH="false" flipV="false" rot="0">
            <a:off x="536484" y="8643793"/>
            <a:ext cx="2247720" cy="1229014"/>
          </a:xfrm>
          <a:custGeom>
            <a:avLst/>
            <a:gdLst/>
            <a:ahLst/>
            <a:cxnLst/>
            <a:rect r="r" b="b" t="t" l="l"/>
            <a:pathLst>
              <a:path h="1229014" w="2247720">
                <a:moveTo>
                  <a:pt x="0" y="0"/>
                </a:moveTo>
                <a:lnTo>
                  <a:pt x="2247720" y="0"/>
                </a:lnTo>
                <a:lnTo>
                  <a:pt x="2247720" y="1229014"/>
                </a:lnTo>
                <a:lnTo>
                  <a:pt x="0" y="1229014"/>
                </a:lnTo>
                <a:lnTo>
                  <a:pt x="0" y="0"/>
                </a:lnTo>
                <a:close/>
              </a:path>
            </a:pathLst>
          </a:custGeom>
          <a:blipFill>
            <a:blip r:embed="rId5"/>
            <a:stretch>
              <a:fillRect l="0" t="-19863" r="0" b="-63025"/>
            </a:stretch>
          </a:blipFill>
        </p:spPr>
      </p:sp>
      <p:sp>
        <p:nvSpPr>
          <p:cNvPr name="Freeform 9" id="9"/>
          <p:cNvSpPr/>
          <p:nvPr/>
        </p:nvSpPr>
        <p:spPr>
          <a:xfrm flipH="false" flipV="false" rot="0">
            <a:off x="1320087" y="2760078"/>
            <a:ext cx="5639490" cy="5019146"/>
          </a:xfrm>
          <a:custGeom>
            <a:avLst/>
            <a:gdLst/>
            <a:ahLst/>
            <a:cxnLst/>
            <a:rect r="r" b="b" t="t" l="l"/>
            <a:pathLst>
              <a:path h="5019146" w="5639490">
                <a:moveTo>
                  <a:pt x="0" y="0"/>
                </a:moveTo>
                <a:lnTo>
                  <a:pt x="5639490" y="0"/>
                </a:lnTo>
                <a:lnTo>
                  <a:pt x="5639490" y="5019146"/>
                </a:lnTo>
                <a:lnTo>
                  <a:pt x="0" y="50191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8522757" y="1631025"/>
            <a:ext cx="8736543" cy="7402195"/>
          </a:xfrm>
          <a:prstGeom prst="rect">
            <a:avLst/>
          </a:prstGeom>
        </p:spPr>
        <p:txBody>
          <a:bodyPr anchor="t" rtlCol="false" tIns="0" lIns="0" bIns="0" rIns="0">
            <a:spAutoFit/>
          </a:bodyPr>
          <a:lstStyle/>
          <a:p>
            <a:pPr algn="ctr">
              <a:lnSpc>
                <a:spcPts val="3079"/>
              </a:lnSpc>
            </a:pPr>
          </a:p>
          <a:p>
            <a:pPr algn="just">
              <a:lnSpc>
                <a:spcPts val="3079"/>
              </a:lnSpc>
            </a:pPr>
          </a:p>
          <a:p>
            <a:pPr algn="just">
              <a:lnSpc>
                <a:spcPts val="3079"/>
              </a:lnSpc>
            </a:pPr>
            <a:r>
              <a:rPr lang="en-US" sz="2199">
                <a:solidFill>
                  <a:srgbClr val="3D4D3A"/>
                </a:solidFill>
                <a:latin typeface="Garet"/>
                <a:ea typeface="Garet"/>
                <a:cs typeface="Garet"/>
                <a:sym typeface="Garet"/>
              </a:rPr>
              <a:t>Desenvolvimento de um modelo de Machine Learning e Deep Learning capaz de gerar previsões precisas sobre a geração </a:t>
            </a:r>
            <a:r>
              <a:rPr lang="en-US" sz="2199">
                <a:solidFill>
                  <a:srgbClr val="3D4D3A"/>
                </a:solidFill>
                <a:latin typeface="Garet"/>
                <a:ea typeface="Garet"/>
                <a:cs typeface="Garet"/>
                <a:sym typeface="Garet"/>
              </a:rPr>
              <a:t> de energia eólica e solar nos principais pontos do Brasil;</a:t>
            </a:r>
          </a:p>
          <a:p>
            <a:pPr algn="just">
              <a:lnSpc>
                <a:spcPts val="3079"/>
              </a:lnSpc>
            </a:pPr>
          </a:p>
          <a:p>
            <a:pPr algn="just">
              <a:lnSpc>
                <a:spcPts val="3079"/>
              </a:lnSpc>
            </a:pPr>
            <a:r>
              <a:rPr lang="en-US" sz="2199">
                <a:solidFill>
                  <a:srgbClr val="3D4D3A"/>
                </a:solidFill>
                <a:latin typeface="Garet"/>
                <a:ea typeface="Garet"/>
                <a:cs typeface="Garet"/>
                <a:sym typeface="Garet"/>
              </a:rPr>
              <a:t>O modelo aponta com precisão os melhores pontos no mapa para instalação de usinas eólicas e solares, sendo uma visualização interativa e amigável;</a:t>
            </a:r>
          </a:p>
          <a:p>
            <a:pPr algn="just">
              <a:lnSpc>
                <a:spcPts val="3079"/>
              </a:lnSpc>
            </a:pPr>
          </a:p>
          <a:p>
            <a:pPr algn="just">
              <a:lnSpc>
                <a:spcPts val="3079"/>
              </a:lnSpc>
            </a:pPr>
            <a:r>
              <a:rPr lang="en-US" sz="2199">
                <a:solidFill>
                  <a:srgbClr val="3D4D3A"/>
                </a:solidFill>
                <a:latin typeface="Garet"/>
                <a:ea typeface="Garet"/>
                <a:cs typeface="Garet"/>
                <a:sym typeface="Garet"/>
              </a:rPr>
              <a:t>Desenvolvimento de um Lakehouse no Databricks para armazenagem de dados variados</a:t>
            </a:r>
            <a:r>
              <a:rPr lang="en-US" sz="2199">
                <a:solidFill>
                  <a:srgbClr val="3D4D3A"/>
                </a:solidFill>
                <a:latin typeface="Garet"/>
                <a:ea typeface="Garet"/>
                <a:cs typeface="Garet"/>
                <a:sym typeface="Garet"/>
              </a:rPr>
              <a:t>;</a:t>
            </a:r>
          </a:p>
          <a:p>
            <a:pPr algn="just">
              <a:lnSpc>
                <a:spcPts val="3079"/>
              </a:lnSpc>
            </a:pPr>
          </a:p>
          <a:p>
            <a:pPr algn="just">
              <a:lnSpc>
                <a:spcPts val="3079"/>
              </a:lnSpc>
            </a:pPr>
            <a:r>
              <a:rPr lang="en-US" sz="2199">
                <a:solidFill>
                  <a:srgbClr val="3D4D3A"/>
                </a:solidFill>
                <a:latin typeface="Garet"/>
                <a:ea typeface="Garet"/>
                <a:cs typeface="Garet"/>
                <a:sym typeface="Garet"/>
              </a:rPr>
              <a:t>Paineis interativo</a:t>
            </a:r>
            <a:r>
              <a:rPr lang="en-US" sz="2199">
                <a:solidFill>
                  <a:srgbClr val="3D4D3A"/>
                </a:solidFill>
                <a:latin typeface="Garet"/>
                <a:ea typeface="Garet"/>
                <a:cs typeface="Garet"/>
                <a:sym typeface="Garet"/>
              </a:rPr>
              <a:t>s no Power BI permitindo a consolidação da visão de todo o processo, facilitando a decisão de stakeholders;</a:t>
            </a:r>
          </a:p>
          <a:p>
            <a:pPr algn="just">
              <a:lnSpc>
                <a:spcPts val="3079"/>
              </a:lnSpc>
            </a:pPr>
          </a:p>
          <a:p>
            <a:pPr algn="just">
              <a:lnSpc>
                <a:spcPts val="3079"/>
              </a:lnSpc>
            </a:pPr>
          </a:p>
        </p:txBody>
      </p:sp>
      <p:sp>
        <p:nvSpPr>
          <p:cNvPr name="TextBox 11" id="11"/>
          <p:cNvSpPr txBox="true"/>
          <p:nvPr/>
        </p:nvSpPr>
        <p:spPr>
          <a:xfrm rot="0">
            <a:off x="2430316" y="432653"/>
            <a:ext cx="12184882" cy="863600"/>
          </a:xfrm>
          <a:prstGeom prst="rect">
            <a:avLst/>
          </a:prstGeom>
        </p:spPr>
        <p:txBody>
          <a:bodyPr anchor="t" rtlCol="false" tIns="0" lIns="0" bIns="0" rIns="0">
            <a:spAutoFit/>
          </a:bodyPr>
          <a:lstStyle/>
          <a:p>
            <a:pPr algn="ctr">
              <a:lnSpc>
                <a:spcPts val="7000"/>
              </a:lnSpc>
            </a:pPr>
            <a:r>
              <a:rPr lang="en-US" b="true" sz="5000">
                <a:solidFill>
                  <a:srgbClr val="E35A2B"/>
                </a:solidFill>
                <a:latin typeface="Inter Bold"/>
                <a:ea typeface="Inter Bold"/>
                <a:cs typeface="Inter Bold"/>
                <a:sym typeface="Inter Bold"/>
              </a:rPr>
              <a:t>RESULTADOS</a:t>
            </a:r>
          </a:p>
        </p:txBody>
      </p:sp>
      <p:sp>
        <p:nvSpPr>
          <p:cNvPr name="TextBox 12" id="12"/>
          <p:cNvSpPr txBox="true"/>
          <p:nvPr/>
        </p:nvSpPr>
        <p:spPr>
          <a:xfrm rot="0">
            <a:off x="16044268" y="9508952"/>
            <a:ext cx="1666953" cy="363855"/>
          </a:xfrm>
          <a:prstGeom prst="rect">
            <a:avLst/>
          </a:prstGeom>
        </p:spPr>
        <p:txBody>
          <a:bodyPr anchor="t" rtlCol="false" tIns="0" lIns="0" bIns="0" rIns="0">
            <a:spAutoFit/>
          </a:bodyPr>
          <a:lstStyle/>
          <a:p>
            <a:pPr algn="ctr">
              <a:lnSpc>
                <a:spcPts val="2610"/>
              </a:lnSpc>
            </a:pPr>
            <a:r>
              <a:rPr lang="en-US" sz="3000">
                <a:solidFill>
                  <a:srgbClr val="777F86"/>
                </a:solidFill>
                <a:latin typeface="TAN Headline"/>
                <a:ea typeface="TAN Headline"/>
                <a:cs typeface="TAN Headline"/>
                <a:sym typeface="TAN Headline"/>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7999"/>
            </a:blip>
            <a:stretch>
              <a:fillRect l="0" t="-16406" r="0" b="-2112"/>
            </a:stretch>
          </a:blipFill>
        </p:spPr>
      </p:sp>
      <p:sp>
        <p:nvSpPr>
          <p:cNvPr name="Freeform 3" id="3"/>
          <p:cNvSpPr/>
          <p:nvPr/>
        </p:nvSpPr>
        <p:spPr>
          <a:xfrm flipH="false" flipV="false" rot="0">
            <a:off x="5521112" y="1028700"/>
            <a:ext cx="6853507" cy="1508541"/>
          </a:xfrm>
          <a:custGeom>
            <a:avLst/>
            <a:gdLst/>
            <a:ahLst/>
            <a:cxnLst/>
            <a:rect r="r" b="b" t="t" l="l"/>
            <a:pathLst>
              <a:path h="1508541" w="6853507">
                <a:moveTo>
                  <a:pt x="0" y="0"/>
                </a:moveTo>
                <a:lnTo>
                  <a:pt x="6853508" y="0"/>
                </a:lnTo>
                <a:lnTo>
                  <a:pt x="6853508" y="1508541"/>
                </a:lnTo>
                <a:lnTo>
                  <a:pt x="0" y="1508541"/>
                </a:lnTo>
                <a:lnTo>
                  <a:pt x="0" y="0"/>
                </a:lnTo>
                <a:close/>
              </a:path>
            </a:pathLst>
          </a:custGeom>
          <a:blipFill>
            <a:blip r:embed="rId3"/>
            <a:stretch>
              <a:fillRect l="0" t="-170653" r="0" b="-183660"/>
            </a:stretch>
          </a:blipFill>
        </p:spPr>
      </p:sp>
      <p:grpSp>
        <p:nvGrpSpPr>
          <p:cNvPr name="Group 4" id="4"/>
          <p:cNvGrpSpPr/>
          <p:nvPr/>
        </p:nvGrpSpPr>
        <p:grpSpPr>
          <a:xfrm rot="0">
            <a:off x="3157940" y="5000982"/>
            <a:ext cx="4573203" cy="4062108"/>
            <a:chOff x="0" y="0"/>
            <a:chExt cx="1204465" cy="1069856"/>
          </a:xfrm>
        </p:grpSpPr>
        <p:sp>
          <p:nvSpPr>
            <p:cNvPr name="Freeform 5" id="5"/>
            <p:cNvSpPr/>
            <p:nvPr/>
          </p:nvSpPr>
          <p:spPr>
            <a:xfrm flipH="false" flipV="false" rot="0">
              <a:off x="0" y="0"/>
              <a:ext cx="1204465" cy="1069856"/>
            </a:xfrm>
            <a:custGeom>
              <a:avLst/>
              <a:gdLst/>
              <a:ahLst/>
              <a:cxnLst/>
              <a:rect r="r" b="b" t="t" l="l"/>
              <a:pathLst>
                <a:path h="1069856" w="1204465">
                  <a:moveTo>
                    <a:pt x="33858" y="0"/>
                  </a:moveTo>
                  <a:lnTo>
                    <a:pt x="1170607" y="0"/>
                  </a:lnTo>
                  <a:cubicBezTo>
                    <a:pt x="1189306" y="0"/>
                    <a:pt x="1204465" y="15159"/>
                    <a:pt x="1204465" y="33858"/>
                  </a:cubicBezTo>
                  <a:lnTo>
                    <a:pt x="1204465" y="1035998"/>
                  </a:lnTo>
                  <a:cubicBezTo>
                    <a:pt x="1204465" y="1054697"/>
                    <a:pt x="1189306" y="1069856"/>
                    <a:pt x="1170607" y="1069856"/>
                  </a:cubicBezTo>
                  <a:lnTo>
                    <a:pt x="33858" y="1069856"/>
                  </a:lnTo>
                  <a:cubicBezTo>
                    <a:pt x="15159" y="1069856"/>
                    <a:pt x="0" y="1054697"/>
                    <a:pt x="0" y="1035998"/>
                  </a:cubicBezTo>
                  <a:lnTo>
                    <a:pt x="0" y="33858"/>
                  </a:lnTo>
                  <a:cubicBezTo>
                    <a:pt x="0" y="15159"/>
                    <a:pt x="15159" y="0"/>
                    <a:pt x="33858" y="0"/>
                  </a:cubicBezTo>
                  <a:close/>
                </a:path>
              </a:pathLst>
            </a:custGeom>
            <a:solidFill>
              <a:srgbClr val="689655"/>
            </a:solidFill>
          </p:spPr>
        </p:sp>
        <p:sp>
          <p:nvSpPr>
            <p:cNvPr name="TextBox 6" id="6"/>
            <p:cNvSpPr txBox="true"/>
            <p:nvPr/>
          </p:nvSpPr>
          <p:spPr>
            <a:xfrm>
              <a:off x="0" y="-57150"/>
              <a:ext cx="1204465" cy="1127006"/>
            </a:xfrm>
            <a:prstGeom prst="rect">
              <a:avLst/>
            </a:prstGeom>
          </p:spPr>
          <p:txBody>
            <a:bodyPr anchor="ctr" rtlCol="false" tIns="50800" lIns="50800" bIns="50800" rIns="50800"/>
            <a:lstStyle/>
            <a:p>
              <a:pPr algn="ctr">
                <a:lnSpc>
                  <a:spcPts val="3360"/>
                </a:lnSpc>
              </a:pPr>
            </a:p>
          </p:txBody>
        </p:sp>
      </p:grpSp>
      <p:grpSp>
        <p:nvGrpSpPr>
          <p:cNvPr name="Group 7" id="7"/>
          <p:cNvGrpSpPr/>
          <p:nvPr/>
        </p:nvGrpSpPr>
        <p:grpSpPr>
          <a:xfrm rot="0">
            <a:off x="3862666" y="3561625"/>
            <a:ext cx="3163751" cy="316375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3040" r="0" b="-3039"/>
              </a:stretch>
            </a:blipFill>
          </p:spPr>
        </p:sp>
      </p:grpSp>
      <p:grpSp>
        <p:nvGrpSpPr>
          <p:cNvPr name="Group 9" id="9"/>
          <p:cNvGrpSpPr/>
          <p:nvPr/>
        </p:nvGrpSpPr>
        <p:grpSpPr>
          <a:xfrm rot="0">
            <a:off x="10284152" y="5000982"/>
            <a:ext cx="4573203" cy="4062108"/>
            <a:chOff x="0" y="0"/>
            <a:chExt cx="1204465" cy="1069856"/>
          </a:xfrm>
        </p:grpSpPr>
        <p:sp>
          <p:nvSpPr>
            <p:cNvPr name="Freeform 10" id="10"/>
            <p:cNvSpPr/>
            <p:nvPr/>
          </p:nvSpPr>
          <p:spPr>
            <a:xfrm flipH="false" flipV="false" rot="0">
              <a:off x="0" y="0"/>
              <a:ext cx="1204465" cy="1069856"/>
            </a:xfrm>
            <a:custGeom>
              <a:avLst/>
              <a:gdLst/>
              <a:ahLst/>
              <a:cxnLst/>
              <a:rect r="r" b="b" t="t" l="l"/>
              <a:pathLst>
                <a:path h="1069856" w="1204465">
                  <a:moveTo>
                    <a:pt x="33858" y="0"/>
                  </a:moveTo>
                  <a:lnTo>
                    <a:pt x="1170607" y="0"/>
                  </a:lnTo>
                  <a:cubicBezTo>
                    <a:pt x="1189306" y="0"/>
                    <a:pt x="1204465" y="15159"/>
                    <a:pt x="1204465" y="33858"/>
                  </a:cubicBezTo>
                  <a:lnTo>
                    <a:pt x="1204465" y="1035998"/>
                  </a:lnTo>
                  <a:cubicBezTo>
                    <a:pt x="1204465" y="1054697"/>
                    <a:pt x="1189306" y="1069856"/>
                    <a:pt x="1170607" y="1069856"/>
                  </a:cubicBezTo>
                  <a:lnTo>
                    <a:pt x="33858" y="1069856"/>
                  </a:lnTo>
                  <a:cubicBezTo>
                    <a:pt x="15159" y="1069856"/>
                    <a:pt x="0" y="1054697"/>
                    <a:pt x="0" y="1035998"/>
                  </a:cubicBezTo>
                  <a:lnTo>
                    <a:pt x="0" y="33858"/>
                  </a:lnTo>
                  <a:cubicBezTo>
                    <a:pt x="0" y="15159"/>
                    <a:pt x="15159" y="0"/>
                    <a:pt x="33858" y="0"/>
                  </a:cubicBezTo>
                  <a:close/>
                </a:path>
              </a:pathLst>
            </a:custGeom>
            <a:solidFill>
              <a:srgbClr val="689655"/>
            </a:solidFill>
          </p:spPr>
        </p:sp>
        <p:sp>
          <p:nvSpPr>
            <p:cNvPr name="TextBox 11" id="11"/>
            <p:cNvSpPr txBox="true"/>
            <p:nvPr/>
          </p:nvSpPr>
          <p:spPr>
            <a:xfrm>
              <a:off x="0" y="-57150"/>
              <a:ext cx="1204465" cy="1127006"/>
            </a:xfrm>
            <a:prstGeom prst="rect">
              <a:avLst/>
            </a:prstGeom>
          </p:spPr>
          <p:txBody>
            <a:bodyPr anchor="ctr" rtlCol="false" tIns="50800" lIns="50800" bIns="50800" rIns="50800"/>
            <a:lstStyle/>
            <a:p>
              <a:pPr algn="ctr">
                <a:lnSpc>
                  <a:spcPts val="3360"/>
                </a:lnSpc>
              </a:pPr>
            </a:p>
          </p:txBody>
        </p:sp>
      </p:grpSp>
      <p:grpSp>
        <p:nvGrpSpPr>
          <p:cNvPr name="Group 12" id="12"/>
          <p:cNvGrpSpPr/>
          <p:nvPr/>
        </p:nvGrpSpPr>
        <p:grpSpPr>
          <a:xfrm rot="0">
            <a:off x="10988878" y="3559448"/>
            <a:ext cx="3163751" cy="316375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33333"/>
              </a:stretch>
            </a:blipFill>
          </p:spPr>
        </p:sp>
      </p:grpSp>
      <p:sp>
        <p:nvSpPr>
          <p:cNvPr name="TextBox 14" id="14"/>
          <p:cNvSpPr txBox="true"/>
          <p:nvPr/>
        </p:nvSpPr>
        <p:spPr>
          <a:xfrm rot="0">
            <a:off x="4867855" y="2555514"/>
            <a:ext cx="7815709" cy="613409"/>
          </a:xfrm>
          <a:prstGeom prst="rect">
            <a:avLst/>
          </a:prstGeom>
        </p:spPr>
        <p:txBody>
          <a:bodyPr anchor="t" rtlCol="false" tIns="0" lIns="0" bIns="0" rIns="0">
            <a:spAutoFit/>
          </a:bodyPr>
          <a:lstStyle/>
          <a:p>
            <a:pPr algn="ctr">
              <a:lnSpc>
                <a:spcPts val="5040"/>
              </a:lnSpc>
            </a:pPr>
            <a:r>
              <a:rPr lang="en-US" sz="3600">
                <a:solidFill>
                  <a:srgbClr val="000000"/>
                </a:solidFill>
                <a:latin typeface="Garet Light"/>
                <a:ea typeface="Garet Light"/>
                <a:cs typeface="Garet Light"/>
                <a:sym typeface="Garet Light"/>
              </a:rPr>
              <a:t>É Composto por:</a:t>
            </a:r>
          </a:p>
        </p:txBody>
      </p:sp>
      <p:sp>
        <p:nvSpPr>
          <p:cNvPr name="TextBox 15" id="15"/>
          <p:cNvSpPr txBox="true"/>
          <p:nvPr/>
        </p:nvSpPr>
        <p:spPr>
          <a:xfrm rot="0">
            <a:off x="3804002" y="6974885"/>
            <a:ext cx="3222415" cy="514350"/>
          </a:xfrm>
          <a:prstGeom prst="rect">
            <a:avLst/>
          </a:prstGeom>
        </p:spPr>
        <p:txBody>
          <a:bodyPr anchor="t" rtlCol="false" tIns="0" lIns="0" bIns="0" rIns="0">
            <a:spAutoFit/>
          </a:bodyPr>
          <a:lstStyle/>
          <a:p>
            <a:pPr algn="ctr">
              <a:lnSpc>
                <a:spcPts val="4200"/>
              </a:lnSpc>
            </a:pPr>
            <a:r>
              <a:rPr lang="en-US" b="true" sz="3000">
                <a:solidFill>
                  <a:srgbClr val="FFFFFF"/>
                </a:solidFill>
                <a:latin typeface="Garet Bold"/>
                <a:ea typeface="Garet Bold"/>
                <a:cs typeface="Garet Bold"/>
                <a:sym typeface="Garet Bold"/>
              </a:rPr>
              <a:t>Cesar Oliveira</a:t>
            </a:r>
          </a:p>
        </p:txBody>
      </p:sp>
      <p:sp>
        <p:nvSpPr>
          <p:cNvPr name="TextBox 16" id="16"/>
          <p:cNvSpPr txBox="true"/>
          <p:nvPr/>
        </p:nvSpPr>
        <p:spPr>
          <a:xfrm rot="0">
            <a:off x="10988878" y="7056573"/>
            <a:ext cx="3222415" cy="514350"/>
          </a:xfrm>
          <a:prstGeom prst="rect">
            <a:avLst/>
          </a:prstGeom>
        </p:spPr>
        <p:txBody>
          <a:bodyPr anchor="t" rtlCol="false" tIns="0" lIns="0" bIns="0" rIns="0">
            <a:spAutoFit/>
          </a:bodyPr>
          <a:lstStyle/>
          <a:p>
            <a:pPr algn="ctr">
              <a:lnSpc>
                <a:spcPts val="4200"/>
              </a:lnSpc>
            </a:pPr>
            <a:r>
              <a:rPr lang="en-US" b="true" sz="3000">
                <a:solidFill>
                  <a:srgbClr val="FFFFFF"/>
                </a:solidFill>
                <a:latin typeface="Garet Bold"/>
                <a:ea typeface="Garet Bold"/>
                <a:cs typeface="Garet Bold"/>
                <a:sym typeface="Garet Bold"/>
              </a:rPr>
              <a:t>Fiama Trajano</a:t>
            </a:r>
          </a:p>
        </p:txBody>
      </p:sp>
      <p:sp>
        <p:nvSpPr>
          <p:cNvPr name="TextBox 17" id="17"/>
          <p:cNvSpPr txBox="true"/>
          <p:nvPr/>
        </p:nvSpPr>
        <p:spPr>
          <a:xfrm rot="0">
            <a:off x="3804002" y="7748271"/>
            <a:ext cx="3222415" cy="455295"/>
          </a:xfrm>
          <a:prstGeom prst="rect">
            <a:avLst/>
          </a:prstGeom>
        </p:spPr>
        <p:txBody>
          <a:bodyPr anchor="t" rtlCol="false" tIns="0" lIns="0" bIns="0" rIns="0">
            <a:spAutoFit/>
          </a:bodyPr>
          <a:lstStyle/>
          <a:p>
            <a:pPr algn="ctr">
              <a:lnSpc>
                <a:spcPts val="3780"/>
              </a:lnSpc>
            </a:pPr>
            <a:r>
              <a:rPr lang="en-US" sz="2700">
                <a:solidFill>
                  <a:srgbClr val="FFFFFF"/>
                </a:solidFill>
                <a:latin typeface="Garet Light"/>
                <a:ea typeface="Garet Light"/>
                <a:cs typeface="Garet Light"/>
                <a:sym typeface="Garet Light"/>
              </a:rPr>
              <a:t>RM98119</a:t>
            </a:r>
          </a:p>
        </p:txBody>
      </p:sp>
      <p:sp>
        <p:nvSpPr>
          <p:cNvPr name="TextBox 18" id="18"/>
          <p:cNvSpPr txBox="true"/>
          <p:nvPr/>
        </p:nvSpPr>
        <p:spPr>
          <a:xfrm rot="0">
            <a:off x="10959546" y="7748271"/>
            <a:ext cx="3222415" cy="455295"/>
          </a:xfrm>
          <a:prstGeom prst="rect">
            <a:avLst/>
          </a:prstGeom>
        </p:spPr>
        <p:txBody>
          <a:bodyPr anchor="t" rtlCol="false" tIns="0" lIns="0" bIns="0" rIns="0">
            <a:spAutoFit/>
          </a:bodyPr>
          <a:lstStyle/>
          <a:p>
            <a:pPr algn="ctr">
              <a:lnSpc>
                <a:spcPts val="3780"/>
              </a:lnSpc>
            </a:pPr>
            <a:r>
              <a:rPr lang="en-US" sz="2700">
                <a:solidFill>
                  <a:srgbClr val="FFFFFF"/>
                </a:solidFill>
                <a:latin typeface="Garet Light"/>
                <a:ea typeface="Garet Light"/>
                <a:cs typeface="Garet Light"/>
                <a:sym typeface="Garet Light"/>
              </a:rPr>
              <a:t>RM97885</a:t>
            </a:r>
          </a:p>
        </p:txBody>
      </p:sp>
      <p:sp>
        <p:nvSpPr>
          <p:cNvPr name="Freeform 19" id="19"/>
          <p:cNvSpPr/>
          <p:nvPr/>
        </p:nvSpPr>
        <p:spPr>
          <a:xfrm flipH="false" flipV="false" rot="0">
            <a:off x="0" y="-306798"/>
            <a:ext cx="2018683" cy="747398"/>
          </a:xfrm>
          <a:custGeom>
            <a:avLst/>
            <a:gdLst/>
            <a:ahLst/>
            <a:cxnLst/>
            <a:rect r="r" b="b" t="t" l="l"/>
            <a:pathLst>
              <a:path h="747398" w="2018683">
                <a:moveTo>
                  <a:pt x="0" y="0"/>
                </a:moveTo>
                <a:lnTo>
                  <a:pt x="2018683" y="0"/>
                </a:lnTo>
                <a:lnTo>
                  <a:pt x="2018683" y="747397"/>
                </a:lnTo>
                <a:lnTo>
                  <a:pt x="0" y="747397"/>
                </a:lnTo>
                <a:lnTo>
                  <a:pt x="0" y="0"/>
                </a:lnTo>
                <a:close/>
              </a:path>
            </a:pathLst>
          </a:custGeom>
          <a:blipFill>
            <a:blip r:embed="rId6">
              <a:extLst>
                <a:ext uri="{96DAC541-7B7A-43D3-8B79-37D633B846F1}">
                  <asvg:svgBlip xmlns:asvg="http://schemas.microsoft.com/office/drawing/2016/SVG/main" r:embed="rId7"/>
                </a:ext>
              </a:extLst>
            </a:blip>
            <a:stretch>
              <a:fillRect l="-16456" t="-88726" r="0" b="0"/>
            </a:stretch>
          </a:blipFill>
        </p:spPr>
      </p:sp>
      <p:sp>
        <p:nvSpPr>
          <p:cNvPr name="Freeform 20" id="20"/>
          <p:cNvSpPr/>
          <p:nvPr/>
        </p:nvSpPr>
        <p:spPr>
          <a:xfrm flipH="false" flipV="false" rot="5400000">
            <a:off x="16402533" y="6870908"/>
            <a:ext cx="3199704" cy="1184659"/>
          </a:xfrm>
          <a:custGeom>
            <a:avLst/>
            <a:gdLst/>
            <a:ahLst/>
            <a:cxnLst/>
            <a:rect r="r" b="b" t="t" l="l"/>
            <a:pathLst>
              <a:path h="1184659" w="3199704">
                <a:moveTo>
                  <a:pt x="0" y="0"/>
                </a:moveTo>
                <a:lnTo>
                  <a:pt x="3199704" y="0"/>
                </a:lnTo>
                <a:lnTo>
                  <a:pt x="3199704" y="1184659"/>
                </a:lnTo>
                <a:lnTo>
                  <a:pt x="0" y="1184659"/>
                </a:lnTo>
                <a:lnTo>
                  <a:pt x="0" y="0"/>
                </a:lnTo>
                <a:close/>
              </a:path>
            </a:pathLst>
          </a:custGeom>
          <a:blipFill>
            <a:blip r:embed="rId6">
              <a:extLst>
                <a:ext uri="{96DAC541-7B7A-43D3-8B79-37D633B846F1}">
                  <asvg:svgBlip xmlns:asvg="http://schemas.microsoft.com/office/drawing/2016/SVG/main" r:embed="rId7"/>
                </a:ext>
              </a:extLst>
            </a:blip>
            <a:stretch>
              <a:fillRect l="-16456" t="-88726" r="0" b="0"/>
            </a:stretch>
          </a:blipFill>
        </p:spPr>
      </p:sp>
      <p:sp>
        <p:nvSpPr>
          <p:cNvPr name="Freeform 21" id="21"/>
          <p:cNvSpPr/>
          <p:nvPr/>
        </p:nvSpPr>
        <p:spPr>
          <a:xfrm flipH="false" flipV="false" rot="-10800000">
            <a:off x="-835819" y="6753726"/>
            <a:ext cx="3729038" cy="4114800"/>
          </a:xfrm>
          <a:custGeom>
            <a:avLst/>
            <a:gdLst/>
            <a:ahLst/>
            <a:cxnLst/>
            <a:rect r="r" b="b" t="t" l="l"/>
            <a:pathLst>
              <a:path h="4114800" w="3729038">
                <a:moveTo>
                  <a:pt x="0" y="0"/>
                </a:moveTo>
                <a:lnTo>
                  <a:pt x="3729038" y="0"/>
                </a:lnTo>
                <a:lnTo>
                  <a:pt x="372903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15881994" y="9612631"/>
            <a:ext cx="1666953" cy="363855"/>
          </a:xfrm>
          <a:prstGeom prst="rect">
            <a:avLst/>
          </a:prstGeom>
        </p:spPr>
        <p:txBody>
          <a:bodyPr anchor="t" rtlCol="false" tIns="0" lIns="0" bIns="0" rIns="0">
            <a:spAutoFit/>
          </a:bodyPr>
          <a:lstStyle/>
          <a:p>
            <a:pPr algn="ctr">
              <a:lnSpc>
                <a:spcPts val="2610"/>
              </a:lnSpc>
            </a:pPr>
            <a:r>
              <a:rPr lang="en-US" sz="3000">
                <a:solidFill>
                  <a:srgbClr val="484848"/>
                </a:solidFill>
                <a:latin typeface="TAN Headline"/>
                <a:ea typeface="TAN Headline"/>
                <a:cs typeface="TAN Headline"/>
                <a:sym typeface="TAN Headline"/>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7999"/>
            </a:blip>
            <a:stretch>
              <a:fillRect l="0" t="-16406" r="0" b="-2112"/>
            </a:stretch>
          </a:blipFill>
        </p:spPr>
      </p:sp>
      <p:grpSp>
        <p:nvGrpSpPr>
          <p:cNvPr name="Group 3" id="3"/>
          <p:cNvGrpSpPr/>
          <p:nvPr/>
        </p:nvGrpSpPr>
        <p:grpSpPr>
          <a:xfrm rot="0">
            <a:off x="1028700" y="2363256"/>
            <a:ext cx="16230600" cy="4837423"/>
            <a:chOff x="0" y="0"/>
            <a:chExt cx="4274726" cy="1274054"/>
          </a:xfrm>
        </p:grpSpPr>
        <p:sp>
          <p:nvSpPr>
            <p:cNvPr name="Freeform 4" id="4"/>
            <p:cNvSpPr/>
            <p:nvPr/>
          </p:nvSpPr>
          <p:spPr>
            <a:xfrm flipH="false" flipV="false" rot="0">
              <a:off x="0" y="0"/>
              <a:ext cx="4274726" cy="1274054"/>
            </a:xfrm>
            <a:custGeom>
              <a:avLst/>
              <a:gdLst/>
              <a:ahLst/>
              <a:cxnLst/>
              <a:rect r="r" b="b" t="t" l="l"/>
              <a:pathLst>
                <a:path h="1274054" w="4274726">
                  <a:moveTo>
                    <a:pt x="0" y="0"/>
                  </a:moveTo>
                  <a:lnTo>
                    <a:pt x="4274726" y="0"/>
                  </a:lnTo>
                  <a:lnTo>
                    <a:pt x="4274726" y="1274054"/>
                  </a:lnTo>
                  <a:lnTo>
                    <a:pt x="0" y="1274054"/>
                  </a:lnTo>
                  <a:close/>
                </a:path>
              </a:pathLst>
            </a:custGeom>
            <a:solidFill>
              <a:srgbClr val="B9D6AD"/>
            </a:solidFill>
          </p:spPr>
        </p:sp>
        <p:sp>
          <p:nvSpPr>
            <p:cNvPr name="TextBox 5" id="5"/>
            <p:cNvSpPr txBox="true"/>
            <p:nvPr/>
          </p:nvSpPr>
          <p:spPr>
            <a:xfrm>
              <a:off x="0" y="-38100"/>
              <a:ext cx="4274726" cy="1312154"/>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802166" y="2199399"/>
            <a:ext cx="14435821" cy="5600700"/>
          </a:xfrm>
          <a:prstGeom prst="rect">
            <a:avLst/>
          </a:prstGeom>
        </p:spPr>
        <p:txBody>
          <a:bodyPr anchor="t" rtlCol="false" tIns="0" lIns="0" bIns="0" rIns="0">
            <a:spAutoFit/>
          </a:bodyPr>
          <a:lstStyle/>
          <a:p>
            <a:pPr algn="ctr">
              <a:lnSpc>
                <a:spcPts val="3359"/>
              </a:lnSpc>
            </a:pPr>
          </a:p>
          <a:p>
            <a:pPr algn="just">
              <a:lnSpc>
                <a:spcPts val="2940"/>
              </a:lnSpc>
            </a:pPr>
          </a:p>
          <a:p>
            <a:pPr algn="just">
              <a:lnSpc>
                <a:spcPts val="2940"/>
              </a:lnSpc>
            </a:pPr>
            <a:r>
              <a:rPr lang="en-US" sz="2100">
                <a:solidFill>
                  <a:srgbClr val="3D4D3A"/>
                </a:solidFill>
                <a:latin typeface="Garet"/>
                <a:ea typeface="Garet"/>
                <a:cs typeface="Garet"/>
                <a:sym typeface="Garet"/>
              </a:rPr>
              <a:t>Podemos concluir, que nosso projeto terá um impacto significante para desenvolver e impulsionar a geração de energia renovável e limpa no Brasil de forma geral, pois, ao indicar com precisão os locais de maior potencial de geração de energia eólica e solar, iremos fomentar o interesse de empresas e governos para o esenvolvimento econômico, social e ambiental de nosso país.</a:t>
            </a:r>
          </a:p>
          <a:p>
            <a:pPr algn="just">
              <a:lnSpc>
                <a:spcPts val="2940"/>
              </a:lnSpc>
            </a:pPr>
          </a:p>
          <a:p>
            <a:pPr algn="just">
              <a:lnSpc>
                <a:spcPts val="2940"/>
              </a:lnSpc>
            </a:pPr>
            <a:r>
              <a:rPr lang="en-US" sz="2100">
                <a:solidFill>
                  <a:srgbClr val="3D4D3A"/>
                </a:solidFill>
                <a:latin typeface="Garet"/>
                <a:ea typeface="Garet"/>
                <a:cs typeface="Garet"/>
                <a:sym typeface="Garet"/>
              </a:rPr>
              <a:t>Com essa ferramenta, buscamos revolucionar o mercado de energia renovável, colocando o poder de análise e decisão na mão das pessoas para buscar um futuro mais verde e sustentável para todos nós, pois, o grande desafio da humanidade são as mudanças climáticas, então, toda e qualquer ferramenta que visa um futuro mais ustentável, caminha para um futuro melhor.</a:t>
            </a:r>
          </a:p>
          <a:p>
            <a:pPr algn="just">
              <a:lnSpc>
                <a:spcPts val="2940"/>
              </a:lnSpc>
            </a:pPr>
          </a:p>
          <a:p>
            <a:pPr algn="just">
              <a:lnSpc>
                <a:spcPts val="2940"/>
              </a:lnSpc>
            </a:pPr>
          </a:p>
          <a:p>
            <a:pPr algn="just">
              <a:lnSpc>
                <a:spcPts val="2940"/>
              </a:lnSpc>
            </a:pPr>
          </a:p>
          <a:p>
            <a:pPr algn="just">
              <a:lnSpc>
                <a:spcPts val="2940"/>
              </a:lnSpc>
            </a:pPr>
          </a:p>
        </p:txBody>
      </p:sp>
      <p:sp>
        <p:nvSpPr>
          <p:cNvPr name="TextBox 7" id="7"/>
          <p:cNvSpPr txBox="true"/>
          <p:nvPr/>
        </p:nvSpPr>
        <p:spPr>
          <a:xfrm rot="0">
            <a:off x="1802166" y="1063018"/>
            <a:ext cx="14579613" cy="863600"/>
          </a:xfrm>
          <a:prstGeom prst="rect">
            <a:avLst/>
          </a:prstGeom>
        </p:spPr>
        <p:txBody>
          <a:bodyPr anchor="t" rtlCol="false" tIns="0" lIns="0" bIns="0" rIns="0">
            <a:spAutoFit/>
          </a:bodyPr>
          <a:lstStyle/>
          <a:p>
            <a:pPr algn="ctr">
              <a:lnSpc>
                <a:spcPts val="7000"/>
              </a:lnSpc>
            </a:pPr>
            <a:r>
              <a:rPr lang="en-US" b="true" sz="5000">
                <a:solidFill>
                  <a:srgbClr val="E35A2B"/>
                </a:solidFill>
                <a:latin typeface="Inter Bold"/>
                <a:ea typeface="Inter Bold"/>
                <a:cs typeface="Inter Bold"/>
                <a:sym typeface="Inter Bold"/>
              </a:rPr>
              <a:t>CONCLUSÃO</a:t>
            </a:r>
          </a:p>
        </p:txBody>
      </p:sp>
      <p:sp>
        <p:nvSpPr>
          <p:cNvPr name="TextBox 8" id="8"/>
          <p:cNvSpPr txBox="true"/>
          <p:nvPr/>
        </p:nvSpPr>
        <p:spPr>
          <a:xfrm rot="0">
            <a:off x="8186600" y="9491816"/>
            <a:ext cx="1666953" cy="363855"/>
          </a:xfrm>
          <a:prstGeom prst="rect">
            <a:avLst/>
          </a:prstGeom>
        </p:spPr>
        <p:txBody>
          <a:bodyPr anchor="t" rtlCol="false" tIns="0" lIns="0" bIns="0" rIns="0">
            <a:spAutoFit/>
          </a:bodyPr>
          <a:lstStyle/>
          <a:p>
            <a:pPr algn="ctr">
              <a:lnSpc>
                <a:spcPts val="2610"/>
              </a:lnSpc>
            </a:pPr>
            <a:r>
              <a:rPr lang="en-US" sz="3000">
                <a:solidFill>
                  <a:srgbClr val="777F86"/>
                </a:solidFill>
                <a:latin typeface="TAN Headline"/>
                <a:ea typeface="TAN Headline"/>
                <a:cs typeface="TAN Headline"/>
                <a:sym typeface="TAN Headline"/>
              </a:rPr>
              <a:t>20</a:t>
            </a:r>
          </a:p>
        </p:txBody>
      </p:sp>
      <p:sp>
        <p:nvSpPr>
          <p:cNvPr name="Freeform 9" id="9"/>
          <p:cNvSpPr/>
          <p:nvPr/>
        </p:nvSpPr>
        <p:spPr>
          <a:xfrm flipH="false" flipV="false" rot="0">
            <a:off x="0" y="-308374"/>
            <a:ext cx="2803630" cy="1038017"/>
          </a:xfrm>
          <a:custGeom>
            <a:avLst/>
            <a:gdLst/>
            <a:ahLst/>
            <a:cxnLst/>
            <a:rect r="r" b="b" t="t" l="l"/>
            <a:pathLst>
              <a:path h="1038017" w="2803630">
                <a:moveTo>
                  <a:pt x="0" y="0"/>
                </a:moveTo>
                <a:lnTo>
                  <a:pt x="2803630" y="0"/>
                </a:lnTo>
                <a:lnTo>
                  <a:pt x="2803630" y="1038017"/>
                </a:lnTo>
                <a:lnTo>
                  <a:pt x="0" y="1038017"/>
                </a:lnTo>
                <a:lnTo>
                  <a:pt x="0" y="0"/>
                </a:lnTo>
                <a:close/>
              </a:path>
            </a:pathLst>
          </a:custGeom>
          <a:blipFill>
            <a:blip r:embed="rId3">
              <a:extLst>
                <a:ext uri="{96DAC541-7B7A-43D3-8B79-37D633B846F1}">
                  <asvg:svgBlip xmlns:asvg="http://schemas.microsoft.com/office/drawing/2016/SVG/main" r:embed="rId4"/>
                </a:ext>
              </a:extLst>
            </a:blip>
            <a:stretch>
              <a:fillRect l="-16456" t="-88726" r="0" b="0"/>
            </a:stretch>
          </a:blipFill>
        </p:spPr>
      </p:sp>
      <p:sp>
        <p:nvSpPr>
          <p:cNvPr name="Freeform 10" id="10"/>
          <p:cNvSpPr/>
          <p:nvPr/>
        </p:nvSpPr>
        <p:spPr>
          <a:xfrm flipH="false" flipV="false" rot="5400000">
            <a:off x="16562165" y="8665970"/>
            <a:ext cx="3199704" cy="1184659"/>
          </a:xfrm>
          <a:custGeom>
            <a:avLst/>
            <a:gdLst/>
            <a:ahLst/>
            <a:cxnLst/>
            <a:rect r="r" b="b" t="t" l="l"/>
            <a:pathLst>
              <a:path h="1184659" w="3199704">
                <a:moveTo>
                  <a:pt x="0" y="0"/>
                </a:moveTo>
                <a:lnTo>
                  <a:pt x="3199704" y="0"/>
                </a:lnTo>
                <a:lnTo>
                  <a:pt x="3199704" y="1184660"/>
                </a:lnTo>
                <a:lnTo>
                  <a:pt x="0" y="1184660"/>
                </a:lnTo>
                <a:lnTo>
                  <a:pt x="0" y="0"/>
                </a:lnTo>
                <a:close/>
              </a:path>
            </a:pathLst>
          </a:custGeom>
          <a:blipFill>
            <a:blip r:embed="rId3">
              <a:extLst>
                <a:ext uri="{96DAC541-7B7A-43D3-8B79-37D633B846F1}">
                  <asvg:svgBlip xmlns:asvg="http://schemas.microsoft.com/office/drawing/2016/SVG/main" r:embed="rId4"/>
                </a:ext>
              </a:extLst>
            </a:blip>
            <a:stretch>
              <a:fillRect l="-16456" t="-88726" r="0" b="0"/>
            </a:stretch>
          </a:blipFill>
        </p:spPr>
      </p:sp>
      <p:sp>
        <p:nvSpPr>
          <p:cNvPr name="Freeform 11" id="11"/>
          <p:cNvSpPr/>
          <p:nvPr/>
        </p:nvSpPr>
        <p:spPr>
          <a:xfrm flipH="false" flipV="false" rot="-10800000">
            <a:off x="1802166" y="6615440"/>
            <a:ext cx="3199704" cy="1184659"/>
          </a:xfrm>
          <a:custGeom>
            <a:avLst/>
            <a:gdLst/>
            <a:ahLst/>
            <a:cxnLst/>
            <a:rect r="r" b="b" t="t" l="l"/>
            <a:pathLst>
              <a:path h="1184659" w="3199704">
                <a:moveTo>
                  <a:pt x="0" y="0"/>
                </a:moveTo>
                <a:lnTo>
                  <a:pt x="3199704" y="0"/>
                </a:lnTo>
                <a:lnTo>
                  <a:pt x="3199704" y="1184660"/>
                </a:lnTo>
                <a:lnTo>
                  <a:pt x="0" y="1184660"/>
                </a:lnTo>
                <a:lnTo>
                  <a:pt x="0" y="0"/>
                </a:lnTo>
                <a:close/>
              </a:path>
            </a:pathLst>
          </a:custGeom>
          <a:blipFill>
            <a:blip r:embed="rId3">
              <a:extLst>
                <a:ext uri="{96DAC541-7B7A-43D3-8B79-37D633B846F1}">
                  <asvg:svgBlip xmlns:asvg="http://schemas.microsoft.com/office/drawing/2016/SVG/main" r:embed="rId4"/>
                </a:ext>
              </a:extLst>
            </a:blip>
            <a:stretch>
              <a:fillRect l="-16456" t="-88726" r="0" b="0"/>
            </a:stretch>
          </a:blipFill>
        </p:spPr>
      </p:sp>
      <p:sp>
        <p:nvSpPr>
          <p:cNvPr name="Freeform 12" id="12"/>
          <p:cNvSpPr/>
          <p:nvPr/>
        </p:nvSpPr>
        <p:spPr>
          <a:xfrm flipH="false" flipV="false" rot="0">
            <a:off x="13812964" y="339186"/>
            <a:ext cx="3756724" cy="828607"/>
          </a:xfrm>
          <a:custGeom>
            <a:avLst/>
            <a:gdLst/>
            <a:ahLst/>
            <a:cxnLst/>
            <a:rect r="r" b="b" t="t" l="l"/>
            <a:pathLst>
              <a:path h="828607" w="3756724">
                <a:moveTo>
                  <a:pt x="0" y="0"/>
                </a:moveTo>
                <a:lnTo>
                  <a:pt x="3756723" y="0"/>
                </a:lnTo>
                <a:lnTo>
                  <a:pt x="3756723" y="828607"/>
                </a:lnTo>
                <a:lnTo>
                  <a:pt x="0" y="828607"/>
                </a:lnTo>
                <a:lnTo>
                  <a:pt x="0" y="0"/>
                </a:lnTo>
                <a:close/>
              </a:path>
            </a:pathLst>
          </a:custGeom>
          <a:blipFill>
            <a:blip r:embed="rId5"/>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7999"/>
            </a:blip>
            <a:stretch>
              <a:fillRect l="0" t="-16406" r="0" b="-2112"/>
            </a:stretch>
          </a:blipFill>
        </p:spPr>
      </p:sp>
      <p:sp>
        <p:nvSpPr>
          <p:cNvPr name="Freeform 3" id="3"/>
          <p:cNvSpPr/>
          <p:nvPr/>
        </p:nvSpPr>
        <p:spPr>
          <a:xfrm flipH="false" flipV="false" rot="0">
            <a:off x="14171428" y="390686"/>
            <a:ext cx="3756724" cy="828607"/>
          </a:xfrm>
          <a:custGeom>
            <a:avLst/>
            <a:gdLst/>
            <a:ahLst/>
            <a:cxnLst/>
            <a:rect r="r" b="b" t="t" l="l"/>
            <a:pathLst>
              <a:path h="828607" w="3756724">
                <a:moveTo>
                  <a:pt x="0" y="0"/>
                </a:moveTo>
                <a:lnTo>
                  <a:pt x="3756723" y="0"/>
                </a:lnTo>
                <a:lnTo>
                  <a:pt x="3756723" y="828607"/>
                </a:lnTo>
                <a:lnTo>
                  <a:pt x="0" y="828607"/>
                </a:lnTo>
                <a:lnTo>
                  <a:pt x="0" y="0"/>
                </a:lnTo>
                <a:close/>
              </a:path>
            </a:pathLst>
          </a:custGeom>
          <a:blipFill>
            <a:blip r:embed="rId3"/>
            <a:stretch>
              <a:fillRect l="0" t="0" r="0" b="0"/>
            </a:stretch>
          </a:blipFill>
        </p:spPr>
      </p:sp>
      <p:sp>
        <p:nvSpPr>
          <p:cNvPr name="TextBox 4" id="4"/>
          <p:cNvSpPr txBox="true"/>
          <p:nvPr/>
        </p:nvSpPr>
        <p:spPr>
          <a:xfrm rot="0">
            <a:off x="3628382" y="1509146"/>
            <a:ext cx="11074518" cy="863600"/>
          </a:xfrm>
          <a:prstGeom prst="rect">
            <a:avLst/>
          </a:prstGeom>
        </p:spPr>
        <p:txBody>
          <a:bodyPr anchor="t" rtlCol="false" tIns="0" lIns="0" bIns="0" rIns="0">
            <a:spAutoFit/>
          </a:bodyPr>
          <a:lstStyle/>
          <a:p>
            <a:pPr algn="ctr">
              <a:lnSpc>
                <a:spcPts val="7000"/>
              </a:lnSpc>
            </a:pPr>
            <a:r>
              <a:rPr lang="en-US" b="true" sz="5000">
                <a:solidFill>
                  <a:srgbClr val="3D4D3A"/>
                </a:solidFill>
                <a:latin typeface="Inter Bold"/>
                <a:ea typeface="Inter Bold"/>
                <a:cs typeface="Inter Bold"/>
                <a:sym typeface="Inter Bold"/>
              </a:rPr>
              <a:t>QUER SABER MAIS?</a:t>
            </a:r>
          </a:p>
        </p:txBody>
      </p:sp>
      <p:sp>
        <p:nvSpPr>
          <p:cNvPr name="TextBox 5" id="5"/>
          <p:cNvSpPr txBox="true"/>
          <p:nvPr/>
        </p:nvSpPr>
        <p:spPr>
          <a:xfrm rot="0">
            <a:off x="1595769" y="7103751"/>
            <a:ext cx="2789546" cy="749463"/>
          </a:xfrm>
          <a:prstGeom prst="rect">
            <a:avLst/>
          </a:prstGeom>
        </p:spPr>
        <p:txBody>
          <a:bodyPr anchor="t" rtlCol="false" tIns="0" lIns="0" bIns="0" rIns="0">
            <a:spAutoFit/>
          </a:bodyPr>
          <a:lstStyle/>
          <a:p>
            <a:pPr algn="ctr">
              <a:lnSpc>
                <a:spcPts val="3056"/>
              </a:lnSpc>
            </a:pPr>
            <a:r>
              <a:rPr lang="en-US" sz="2183" i="true">
                <a:solidFill>
                  <a:srgbClr val="484848"/>
                </a:solidFill>
                <a:latin typeface="Garet Italics"/>
                <a:ea typeface="Garet Italics"/>
                <a:cs typeface="Garet Italics"/>
                <a:sym typeface="Garet Italics"/>
              </a:rPr>
              <a:t>Pitch </a:t>
            </a:r>
          </a:p>
          <a:p>
            <a:pPr algn="ctr">
              <a:lnSpc>
                <a:spcPts val="3056"/>
              </a:lnSpc>
            </a:pPr>
            <a:r>
              <a:rPr lang="en-US" sz="2183" i="true">
                <a:solidFill>
                  <a:srgbClr val="484848"/>
                </a:solidFill>
                <a:latin typeface="Garet Italics"/>
                <a:ea typeface="Garet Italics"/>
                <a:cs typeface="Garet Italics"/>
                <a:sym typeface="Garet Italics"/>
              </a:rPr>
              <a:t>da solução </a:t>
            </a:r>
          </a:p>
        </p:txBody>
      </p:sp>
      <p:sp>
        <p:nvSpPr>
          <p:cNvPr name="TextBox 6" id="6"/>
          <p:cNvSpPr txBox="true"/>
          <p:nvPr/>
        </p:nvSpPr>
        <p:spPr>
          <a:xfrm rot="0">
            <a:off x="5631889" y="7076024"/>
            <a:ext cx="2789546" cy="749463"/>
          </a:xfrm>
          <a:prstGeom prst="rect">
            <a:avLst/>
          </a:prstGeom>
        </p:spPr>
        <p:txBody>
          <a:bodyPr anchor="t" rtlCol="false" tIns="0" lIns="0" bIns="0" rIns="0">
            <a:spAutoFit/>
          </a:bodyPr>
          <a:lstStyle/>
          <a:p>
            <a:pPr algn="ctr">
              <a:lnSpc>
                <a:spcPts val="3056"/>
              </a:lnSpc>
            </a:pPr>
            <a:r>
              <a:rPr lang="en-US" sz="2183" i="true">
                <a:solidFill>
                  <a:srgbClr val="484848"/>
                </a:solidFill>
                <a:latin typeface="Garet Italics"/>
                <a:ea typeface="Garet Italics"/>
                <a:cs typeface="Garet Italics"/>
                <a:sym typeface="Garet Italics"/>
              </a:rPr>
              <a:t>Vídeo </a:t>
            </a:r>
          </a:p>
          <a:p>
            <a:pPr algn="ctr">
              <a:lnSpc>
                <a:spcPts val="3056"/>
              </a:lnSpc>
            </a:pPr>
            <a:r>
              <a:rPr lang="en-US" sz="2183" i="true">
                <a:solidFill>
                  <a:srgbClr val="484848"/>
                </a:solidFill>
                <a:latin typeface="Garet Italics"/>
                <a:ea typeface="Garet Italics"/>
                <a:cs typeface="Garet Italics"/>
                <a:sym typeface="Garet Italics"/>
              </a:rPr>
              <a:t>técnico</a:t>
            </a:r>
          </a:p>
        </p:txBody>
      </p:sp>
      <p:sp>
        <p:nvSpPr>
          <p:cNvPr name="TextBox 7" id="7"/>
          <p:cNvSpPr txBox="true"/>
          <p:nvPr/>
        </p:nvSpPr>
        <p:spPr>
          <a:xfrm rot="0">
            <a:off x="9576602" y="7076024"/>
            <a:ext cx="2789546" cy="749463"/>
          </a:xfrm>
          <a:prstGeom prst="rect">
            <a:avLst/>
          </a:prstGeom>
        </p:spPr>
        <p:txBody>
          <a:bodyPr anchor="t" rtlCol="false" tIns="0" lIns="0" bIns="0" rIns="0">
            <a:spAutoFit/>
          </a:bodyPr>
          <a:lstStyle/>
          <a:p>
            <a:pPr algn="ctr">
              <a:lnSpc>
                <a:spcPts val="3056"/>
              </a:lnSpc>
            </a:pPr>
            <a:r>
              <a:rPr lang="en-US" sz="2183" i="true">
                <a:solidFill>
                  <a:srgbClr val="484848"/>
                </a:solidFill>
                <a:latin typeface="Garet Italics"/>
                <a:ea typeface="Garet Italics"/>
                <a:cs typeface="Garet Italics"/>
                <a:sym typeface="Garet Italics"/>
              </a:rPr>
              <a:t>Protótipo da solução - Login</a:t>
            </a:r>
          </a:p>
        </p:txBody>
      </p:sp>
      <p:sp>
        <p:nvSpPr>
          <p:cNvPr name="TextBox 8" id="8"/>
          <p:cNvSpPr txBox="true"/>
          <p:nvPr/>
        </p:nvSpPr>
        <p:spPr>
          <a:xfrm rot="0">
            <a:off x="8636758" y="9344025"/>
            <a:ext cx="1666953" cy="363855"/>
          </a:xfrm>
          <a:prstGeom prst="rect">
            <a:avLst/>
          </a:prstGeom>
        </p:spPr>
        <p:txBody>
          <a:bodyPr anchor="t" rtlCol="false" tIns="0" lIns="0" bIns="0" rIns="0">
            <a:spAutoFit/>
          </a:bodyPr>
          <a:lstStyle/>
          <a:p>
            <a:pPr algn="ctr">
              <a:lnSpc>
                <a:spcPts val="2610"/>
              </a:lnSpc>
            </a:pPr>
            <a:r>
              <a:rPr lang="en-US" sz="3000">
                <a:solidFill>
                  <a:srgbClr val="777F86"/>
                </a:solidFill>
                <a:latin typeface="TAN Headline"/>
                <a:ea typeface="TAN Headline"/>
                <a:cs typeface="TAN Headline"/>
                <a:sym typeface="TAN Headline"/>
              </a:rPr>
              <a:t>21</a:t>
            </a:r>
          </a:p>
        </p:txBody>
      </p:sp>
      <p:sp>
        <p:nvSpPr>
          <p:cNvPr name="Freeform 9" id="9"/>
          <p:cNvSpPr/>
          <p:nvPr/>
        </p:nvSpPr>
        <p:spPr>
          <a:xfrm flipH="false" flipV="false" rot="0">
            <a:off x="0" y="-308374"/>
            <a:ext cx="2803630" cy="1038017"/>
          </a:xfrm>
          <a:custGeom>
            <a:avLst/>
            <a:gdLst/>
            <a:ahLst/>
            <a:cxnLst/>
            <a:rect r="r" b="b" t="t" l="l"/>
            <a:pathLst>
              <a:path h="1038017" w="2803630">
                <a:moveTo>
                  <a:pt x="0" y="0"/>
                </a:moveTo>
                <a:lnTo>
                  <a:pt x="2803630" y="0"/>
                </a:lnTo>
                <a:lnTo>
                  <a:pt x="2803630" y="1038017"/>
                </a:lnTo>
                <a:lnTo>
                  <a:pt x="0" y="1038017"/>
                </a:lnTo>
                <a:lnTo>
                  <a:pt x="0" y="0"/>
                </a:lnTo>
                <a:close/>
              </a:path>
            </a:pathLst>
          </a:custGeom>
          <a:blipFill>
            <a:blip r:embed="rId4">
              <a:extLst>
                <a:ext uri="{96DAC541-7B7A-43D3-8B79-37D633B846F1}">
                  <asvg:svgBlip xmlns:asvg="http://schemas.microsoft.com/office/drawing/2016/SVG/main" r:embed="rId5"/>
                </a:ext>
              </a:extLst>
            </a:blip>
            <a:stretch>
              <a:fillRect l="-16456" t="-88726" r="0" b="0"/>
            </a:stretch>
          </a:blipFill>
        </p:spPr>
      </p:sp>
      <p:sp>
        <p:nvSpPr>
          <p:cNvPr name="Freeform 10" id="10"/>
          <p:cNvSpPr/>
          <p:nvPr/>
        </p:nvSpPr>
        <p:spPr>
          <a:xfrm flipH="false" flipV="false" rot="5400000">
            <a:off x="16562165" y="8665970"/>
            <a:ext cx="3199704" cy="1184659"/>
          </a:xfrm>
          <a:custGeom>
            <a:avLst/>
            <a:gdLst/>
            <a:ahLst/>
            <a:cxnLst/>
            <a:rect r="r" b="b" t="t" l="l"/>
            <a:pathLst>
              <a:path h="1184659" w="3199704">
                <a:moveTo>
                  <a:pt x="0" y="0"/>
                </a:moveTo>
                <a:lnTo>
                  <a:pt x="3199704" y="0"/>
                </a:lnTo>
                <a:lnTo>
                  <a:pt x="3199704" y="1184660"/>
                </a:lnTo>
                <a:lnTo>
                  <a:pt x="0" y="1184660"/>
                </a:lnTo>
                <a:lnTo>
                  <a:pt x="0" y="0"/>
                </a:lnTo>
                <a:close/>
              </a:path>
            </a:pathLst>
          </a:custGeom>
          <a:blipFill>
            <a:blip r:embed="rId4">
              <a:extLst>
                <a:ext uri="{96DAC541-7B7A-43D3-8B79-37D633B846F1}">
                  <asvg:svgBlip xmlns:asvg="http://schemas.microsoft.com/office/drawing/2016/SVG/main" r:embed="rId5"/>
                </a:ext>
              </a:extLst>
            </a:blip>
            <a:stretch>
              <a:fillRect l="-16456" t="-88726" r="0" b="0"/>
            </a:stretch>
          </a:blipFill>
        </p:spPr>
      </p:sp>
      <p:grpSp>
        <p:nvGrpSpPr>
          <p:cNvPr name="Group 11" id="11"/>
          <p:cNvGrpSpPr/>
          <p:nvPr/>
        </p:nvGrpSpPr>
        <p:grpSpPr>
          <a:xfrm rot="0">
            <a:off x="1595769" y="3782446"/>
            <a:ext cx="3002280" cy="3002280"/>
            <a:chOff x="0" y="0"/>
            <a:chExt cx="4003040" cy="4003040"/>
          </a:xfrm>
        </p:grpSpPr>
        <p:sp>
          <p:nvSpPr>
            <p:cNvPr name="Freeform 12" id="12"/>
            <p:cNvSpPr/>
            <p:nvPr/>
          </p:nvSpPr>
          <p:spPr>
            <a:xfrm flipH="false" flipV="false" rot="0">
              <a:off x="0" y="0"/>
              <a:ext cx="4003040" cy="4003040"/>
            </a:xfrm>
            <a:custGeom>
              <a:avLst/>
              <a:gdLst/>
              <a:ahLst/>
              <a:cxnLst/>
              <a:rect r="r" b="b" t="t" l="l"/>
              <a:pathLst>
                <a:path h="4003040" w="4003040">
                  <a:moveTo>
                    <a:pt x="0" y="0"/>
                  </a:moveTo>
                  <a:lnTo>
                    <a:pt x="4003040" y="0"/>
                  </a:lnTo>
                  <a:lnTo>
                    <a:pt x="4003040" y="4003040"/>
                  </a:lnTo>
                  <a:lnTo>
                    <a:pt x="0" y="40030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3" id="13"/>
          <p:cNvGrpSpPr/>
          <p:nvPr/>
        </p:nvGrpSpPr>
        <p:grpSpPr>
          <a:xfrm rot="0">
            <a:off x="5631889" y="3782446"/>
            <a:ext cx="3002280" cy="3002280"/>
            <a:chOff x="0" y="0"/>
            <a:chExt cx="4003040" cy="4003040"/>
          </a:xfrm>
        </p:grpSpPr>
        <p:sp>
          <p:nvSpPr>
            <p:cNvPr name="Freeform 14" id="14"/>
            <p:cNvSpPr/>
            <p:nvPr/>
          </p:nvSpPr>
          <p:spPr>
            <a:xfrm flipH="false" flipV="false" rot="0">
              <a:off x="0" y="0"/>
              <a:ext cx="4003040" cy="4003040"/>
            </a:xfrm>
            <a:custGeom>
              <a:avLst/>
              <a:gdLst/>
              <a:ahLst/>
              <a:cxnLst/>
              <a:rect r="r" b="b" t="t" l="l"/>
              <a:pathLst>
                <a:path h="4003040" w="4003040">
                  <a:moveTo>
                    <a:pt x="0" y="0"/>
                  </a:moveTo>
                  <a:lnTo>
                    <a:pt x="4003040" y="0"/>
                  </a:lnTo>
                  <a:lnTo>
                    <a:pt x="4003040" y="4003040"/>
                  </a:lnTo>
                  <a:lnTo>
                    <a:pt x="0" y="40030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5" id="15"/>
          <p:cNvGrpSpPr/>
          <p:nvPr/>
        </p:nvGrpSpPr>
        <p:grpSpPr>
          <a:xfrm rot="0">
            <a:off x="9470235" y="3782446"/>
            <a:ext cx="3002280" cy="3002280"/>
            <a:chOff x="0" y="0"/>
            <a:chExt cx="4003040" cy="4003040"/>
          </a:xfrm>
        </p:grpSpPr>
        <p:sp>
          <p:nvSpPr>
            <p:cNvPr name="Freeform 16" id="16"/>
            <p:cNvSpPr/>
            <p:nvPr/>
          </p:nvSpPr>
          <p:spPr>
            <a:xfrm flipH="false" flipV="false" rot="0">
              <a:off x="0" y="0"/>
              <a:ext cx="4003040" cy="4003040"/>
            </a:xfrm>
            <a:custGeom>
              <a:avLst/>
              <a:gdLst/>
              <a:ahLst/>
              <a:cxnLst/>
              <a:rect r="r" b="b" t="t" l="l"/>
              <a:pathLst>
                <a:path h="4003040" w="4003040">
                  <a:moveTo>
                    <a:pt x="0" y="0"/>
                  </a:moveTo>
                  <a:lnTo>
                    <a:pt x="4003040" y="0"/>
                  </a:lnTo>
                  <a:lnTo>
                    <a:pt x="4003040" y="4003040"/>
                  </a:lnTo>
                  <a:lnTo>
                    <a:pt x="0" y="40030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grpSp>
        <p:nvGrpSpPr>
          <p:cNvPr name="Group 17" id="17"/>
          <p:cNvGrpSpPr/>
          <p:nvPr/>
        </p:nvGrpSpPr>
        <p:grpSpPr>
          <a:xfrm rot="0">
            <a:off x="13510740" y="3782446"/>
            <a:ext cx="3002280" cy="3002280"/>
            <a:chOff x="0" y="0"/>
            <a:chExt cx="4003040" cy="4003040"/>
          </a:xfrm>
        </p:grpSpPr>
        <p:sp>
          <p:nvSpPr>
            <p:cNvPr name="Freeform 18" id="18"/>
            <p:cNvSpPr/>
            <p:nvPr/>
          </p:nvSpPr>
          <p:spPr>
            <a:xfrm flipH="false" flipV="false" rot="0">
              <a:off x="0" y="0"/>
              <a:ext cx="4003040" cy="4003040"/>
            </a:xfrm>
            <a:custGeom>
              <a:avLst/>
              <a:gdLst/>
              <a:ahLst/>
              <a:cxnLst/>
              <a:rect r="r" b="b" t="t" l="l"/>
              <a:pathLst>
                <a:path h="4003040" w="4003040">
                  <a:moveTo>
                    <a:pt x="0" y="0"/>
                  </a:moveTo>
                  <a:lnTo>
                    <a:pt x="4003040" y="0"/>
                  </a:lnTo>
                  <a:lnTo>
                    <a:pt x="4003040" y="4003040"/>
                  </a:lnTo>
                  <a:lnTo>
                    <a:pt x="0" y="40030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TextBox 19" id="19"/>
          <p:cNvSpPr txBox="true"/>
          <p:nvPr/>
        </p:nvSpPr>
        <p:spPr>
          <a:xfrm rot="0">
            <a:off x="13613923" y="7103751"/>
            <a:ext cx="2789546" cy="749463"/>
          </a:xfrm>
          <a:prstGeom prst="rect">
            <a:avLst/>
          </a:prstGeom>
        </p:spPr>
        <p:txBody>
          <a:bodyPr anchor="t" rtlCol="false" tIns="0" lIns="0" bIns="0" rIns="0">
            <a:spAutoFit/>
          </a:bodyPr>
          <a:lstStyle/>
          <a:p>
            <a:pPr algn="ctr">
              <a:lnSpc>
                <a:spcPts val="3056"/>
              </a:lnSpc>
            </a:pPr>
            <a:r>
              <a:rPr lang="en-US" sz="2183" i="true">
                <a:solidFill>
                  <a:srgbClr val="484848"/>
                </a:solidFill>
                <a:latin typeface="Garet Italics"/>
                <a:ea typeface="Garet Italics"/>
                <a:cs typeface="Garet Italics"/>
                <a:sym typeface="Garet Italics"/>
              </a:rPr>
              <a:t>Dashboard</a:t>
            </a:r>
          </a:p>
          <a:p>
            <a:pPr algn="ctr">
              <a:lnSpc>
                <a:spcPts val="3056"/>
              </a:lnSpc>
            </a:pPr>
            <a:r>
              <a:rPr lang="en-US" sz="2183" i="true">
                <a:solidFill>
                  <a:srgbClr val="484848"/>
                </a:solidFill>
                <a:latin typeface="Garet Italics"/>
                <a:ea typeface="Garet Italics"/>
                <a:cs typeface="Garet Italics"/>
                <a:sym typeface="Garet Italics"/>
              </a:rPr>
              <a:t>Interativo</a:t>
            </a:r>
          </a:p>
        </p:txBody>
      </p:sp>
      <p:sp>
        <p:nvSpPr>
          <p:cNvPr name="Freeform 20" id="20"/>
          <p:cNvSpPr/>
          <p:nvPr/>
        </p:nvSpPr>
        <p:spPr>
          <a:xfrm flipH="false" flipV="false" rot="-10800000">
            <a:off x="2028530" y="9673493"/>
            <a:ext cx="3199704" cy="1184659"/>
          </a:xfrm>
          <a:custGeom>
            <a:avLst/>
            <a:gdLst/>
            <a:ahLst/>
            <a:cxnLst/>
            <a:rect r="r" b="b" t="t" l="l"/>
            <a:pathLst>
              <a:path h="1184659" w="3199704">
                <a:moveTo>
                  <a:pt x="0" y="0"/>
                </a:moveTo>
                <a:lnTo>
                  <a:pt x="3199705" y="0"/>
                </a:lnTo>
                <a:lnTo>
                  <a:pt x="3199705" y="1184659"/>
                </a:lnTo>
                <a:lnTo>
                  <a:pt x="0" y="1184659"/>
                </a:lnTo>
                <a:lnTo>
                  <a:pt x="0" y="0"/>
                </a:lnTo>
                <a:close/>
              </a:path>
            </a:pathLst>
          </a:custGeom>
          <a:blipFill>
            <a:blip r:embed="rId4">
              <a:extLst>
                <a:ext uri="{96DAC541-7B7A-43D3-8B79-37D633B846F1}">
                  <asvg:svgBlip xmlns:asvg="http://schemas.microsoft.com/office/drawing/2016/SVG/main" r:embed="rId5"/>
                </a:ext>
              </a:extLst>
            </a:blip>
            <a:stretch>
              <a:fillRect l="-16456" t="-88726"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7999"/>
            </a:blip>
            <a:stretch>
              <a:fillRect l="0" t="-16406" r="0" b="-2112"/>
            </a:stretch>
          </a:blipFill>
        </p:spPr>
      </p:sp>
      <p:grpSp>
        <p:nvGrpSpPr>
          <p:cNvPr name="Group 3" id="3"/>
          <p:cNvGrpSpPr/>
          <p:nvPr/>
        </p:nvGrpSpPr>
        <p:grpSpPr>
          <a:xfrm rot="0">
            <a:off x="1028700" y="2363256"/>
            <a:ext cx="16230600" cy="4837423"/>
            <a:chOff x="0" y="0"/>
            <a:chExt cx="4274726" cy="1274054"/>
          </a:xfrm>
        </p:grpSpPr>
        <p:sp>
          <p:nvSpPr>
            <p:cNvPr name="Freeform 4" id="4"/>
            <p:cNvSpPr/>
            <p:nvPr/>
          </p:nvSpPr>
          <p:spPr>
            <a:xfrm flipH="false" flipV="false" rot="0">
              <a:off x="0" y="0"/>
              <a:ext cx="4274726" cy="1274054"/>
            </a:xfrm>
            <a:custGeom>
              <a:avLst/>
              <a:gdLst/>
              <a:ahLst/>
              <a:cxnLst/>
              <a:rect r="r" b="b" t="t" l="l"/>
              <a:pathLst>
                <a:path h="1274054" w="4274726">
                  <a:moveTo>
                    <a:pt x="0" y="0"/>
                  </a:moveTo>
                  <a:lnTo>
                    <a:pt x="4274726" y="0"/>
                  </a:lnTo>
                  <a:lnTo>
                    <a:pt x="4274726" y="1274054"/>
                  </a:lnTo>
                  <a:lnTo>
                    <a:pt x="0" y="1274054"/>
                  </a:lnTo>
                  <a:close/>
                </a:path>
              </a:pathLst>
            </a:custGeom>
            <a:solidFill>
              <a:srgbClr val="B9D6AD"/>
            </a:solidFill>
          </p:spPr>
        </p:sp>
        <p:sp>
          <p:nvSpPr>
            <p:cNvPr name="TextBox 5" id="5"/>
            <p:cNvSpPr txBox="true"/>
            <p:nvPr/>
          </p:nvSpPr>
          <p:spPr>
            <a:xfrm>
              <a:off x="0" y="-38100"/>
              <a:ext cx="4274726" cy="1312154"/>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0" y="-308374"/>
            <a:ext cx="2803630" cy="1038017"/>
          </a:xfrm>
          <a:custGeom>
            <a:avLst/>
            <a:gdLst/>
            <a:ahLst/>
            <a:cxnLst/>
            <a:rect r="r" b="b" t="t" l="l"/>
            <a:pathLst>
              <a:path h="1038017" w="2803630">
                <a:moveTo>
                  <a:pt x="0" y="0"/>
                </a:moveTo>
                <a:lnTo>
                  <a:pt x="2803630" y="0"/>
                </a:lnTo>
                <a:lnTo>
                  <a:pt x="2803630" y="1038017"/>
                </a:lnTo>
                <a:lnTo>
                  <a:pt x="0" y="1038017"/>
                </a:lnTo>
                <a:lnTo>
                  <a:pt x="0" y="0"/>
                </a:lnTo>
                <a:close/>
              </a:path>
            </a:pathLst>
          </a:custGeom>
          <a:blipFill>
            <a:blip r:embed="rId3">
              <a:extLst>
                <a:ext uri="{96DAC541-7B7A-43D3-8B79-37D633B846F1}">
                  <asvg:svgBlip xmlns:asvg="http://schemas.microsoft.com/office/drawing/2016/SVG/main" r:embed="rId4"/>
                </a:ext>
              </a:extLst>
            </a:blip>
            <a:stretch>
              <a:fillRect l="-16456" t="-88726" r="0" b="0"/>
            </a:stretch>
          </a:blipFill>
        </p:spPr>
      </p:sp>
      <p:sp>
        <p:nvSpPr>
          <p:cNvPr name="Freeform 7" id="7"/>
          <p:cNvSpPr/>
          <p:nvPr/>
        </p:nvSpPr>
        <p:spPr>
          <a:xfrm flipH="false" flipV="false" rot="5400000">
            <a:off x="16562165" y="8665970"/>
            <a:ext cx="3199704" cy="1184659"/>
          </a:xfrm>
          <a:custGeom>
            <a:avLst/>
            <a:gdLst/>
            <a:ahLst/>
            <a:cxnLst/>
            <a:rect r="r" b="b" t="t" l="l"/>
            <a:pathLst>
              <a:path h="1184659" w="3199704">
                <a:moveTo>
                  <a:pt x="0" y="0"/>
                </a:moveTo>
                <a:lnTo>
                  <a:pt x="3199704" y="0"/>
                </a:lnTo>
                <a:lnTo>
                  <a:pt x="3199704" y="1184660"/>
                </a:lnTo>
                <a:lnTo>
                  <a:pt x="0" y="1184660"/>
                </a:lnTo>
                <a:lnTo>
                  <a:pt x="0" y="0"/>
                </a:lnTo>
                <a:close/>
              </a:path>
            </a:pathLst>
          </a:custGeom>
          <a:blipFill>
            <a:blip r:embed="rId3">
              <a:extLst>
                <a:ext uri="{96DAC541-7B7A-43D3-8B79-37D633B846F1}">
                  <asvg:svgBlip xmlns:asvg="http://schemas.microsoft.com/office/drawing/2016/SVG/main" r:embed="rId4"/>
                </a:ext>
              </a:extLst>
            </a:blip>
            <a:stretch>
              <a:fillRect l="-16456" t="-88726" r="0" b="0"/>
            </a:stretch>
          </a:blipFill>
        </p:spPr>
      </p:sp>
      <p:sp>
        <p:nvSpPr>
          <p:cNvPr name="Freeform 8" id="8"/>
          <p:cNvSpPr/>
          <p:nvPr/>
        </p:nvSpPr>
        <p:spPr>
          <a:xfrm flipH="false" flipV="false" rot="-10800000">
            <a:off x="1802166" y="6615440"/>
            <a:ext cx="3199704" cy="1184659"/>
          </a:xfrm>
          <a:custGeom>
            <a:avLst/>
            <a:gdLst/>
            <a:ahLst/>
            <a:cxnLst/>
            <a:rect r="r" b="b" t="t" l="l"/>
            <a:pathLst>
              <a:path h="1184659" w="3199704">
                <a:moveTo>
                  <a:pt x="0" y="0"/>
                </a:moveTo>
                <a:lnTo>
                  <a:pt x="3199704" y="0"/>
                </a:lnTo>
                <a:lnTo>
                  <a:pt x="3199704" y="1184660"/>
                </a:lnTo>
                <a:lnTo>
                  <a:pt x="0" y="1184660"/>
                </a:lnTo>
                <a:lnTo>
                  <a:pt x="0" y="0"/>
                </a:lnTo>
                <a:close/>
              </a:path>
            </a:pathLst>
          </a:custGeom>
          <a:blipFill>
            <a:blip r:embed="rId3">
              <a:extLst>
                <a:ext uri="{96DAC541-7B7A-43D3-8B79-37D633B846F1}">
                  <asvg:svgBlip xmlns:asvg="http://schemas.microsoft.com/office/drawing/2016/SVG/main" r:embed="rId4"/>
                </a:ext>
              </a:extLst>
            </a:blip>
            <a:stretch>
              <a:fillRect l="-16456" t="-88726" r="0" b="0"/>
            </a:stretch>
          </a:blipFill>
        </p:spPr>
      </p:sp>
      <p:sp>
        <p:nvSpPr>
          <p:cNvPr name="TextBox 9" id="9"/>
          <p:cNvSpPr txBox="true"/>
          <p:nvPr/>
        </p:nvSpPr>
        <p:spPr>
          <a:xfrm rot="0">
            <a:off x="1664176" y="2763302"/>
            <a:ext cx="15316104" cy="4389755"/>
          </a:xfrm>
          <a:prstGeom prst="rect">
            <a:avLst/>
          </a:prstGeom>
        </p:spPr>
        <p:txBody>
          <a:bodyPr anchor="t" rtlCol="false" tIns="0" lIns="0" bIns="0" rIns="0">
            <a:spAutoFit/>
          </a:bodyPr>
          <a:lstStyle/>
          <a:p>
            <a:pPr algn="just">
              <a:lnSpc>
                <a:spcPts val="3219"/>
              </a:lnSpc>
            </a:pPr>
            <a:r>
              <a:rPr lang="en-US" sz="2299">
                <a:solidFill>
                  <a:srgbClr val="484848"/>
                </a:solidFill>
                <a:latin typeface="Garet"/>
                <a:ea typeface="Garet"/>
                <a:cs typeface="Garet"/>
                <a:sym typeface="Garet"/>
              </a:rPr>
              <a:t>Gostaríamos de expressar nossos agradecimentos a instituição FIAP pela oportunidade e as empresas parceiras dessa Global Solution: Ultragaz, Formula E, SAP, Tech Mahindra e Ultracargo</a:t>
            </a:r>
          </a:p>
          <a:p>
            <a:pPr algn="just">
              <a:lnSpc>
                <a:spcPts val="3219"/>
              </a:lnSpc>
            </a:pPr>
          </a:p>
          <a:p>
            <a:pPr algn="just">
              <a:lnSpc>
                <a:spcPts val="3219"/>
              </a:lnSpc>
            </a:pPr>
            <a:r>
              <a:rPr lang="en-US" sz="2299">
                <a:solidFill>
                  <a:srgbClr val="484848"/>
                </a:solidFill>
                <a:latin typeface="Garet"/>
                <a:ea typeface="Garet"/>
                <a:cs typeface="Garet"/>
                <a:sym typeface="Garet"/>
              </a:rPr>
              <a:t>Agradecemos o tempo que foi dedicado na apresentação para e estamos à disposição para esclarecer quaisquer dúvidas que possam surgir.</a:t>
            </a:r>
          </a:p>
          <a:p>
            <a:pPr algn="just">
              <a:lnSpc>
                <a:spcPts val="3219"/>
              </a:lnSpc>
            </a:pPr>
          </a:p>
          <a:p>
            <a:pPr algn="just">
              <a:lnSpc>
                <a:spcPts val="3219"/>
              </a:lnSpc>
            </a:pPr>
            <a:r>
              <a:rPr lang="en-US" sz="2299">
                <a:solidFill>
                  <a:srgbClr val="484848"/>
                </a:solidFill>
                <a:latin typeface="Garet"/>
                <a:ea typeface="Garet"/>
                <a:cs typeface="Garet"/>
                <a:sym typeface="Garet"/>
              </a:rPr>
              <a:t>Estamos prontos para ajudar e fornecer orientação adicional conforme necessário. </a:t>
            </a:r>
          </a:p>
          <a:p>
            <a:pPr algn="just">
              <a:lnSpc>
                <a:spcPts val="3219"/>
              </a:lnSpc>
            </a:pPr>
          </a:p>
          <a:p>
            <a:pPr algn="r">
              <a:lnSpc>
                <a:spcPts val="3219"/>
              </a:lnSpc>
            </a:pPr>
            <a:r>
              <a:rPr lang="en-US" b="true" sz="2299" i="true">
                <a:solidFill>
                  <a:srgbClr val="484848"/>
                </a:solidFill>
                <a:latin typeface="Garet Bold Italics"/>
                <a:ea typeface="Garet Bold Italics"/>
                <a:cs typeface="Garet Bold Italics"/>
                <a:sym typeface="Garet Bold Italics"/>
              </a:rPr>
              <a:t>Sintam-se à vontade para entrar em contato conosco para qualquer assistência </a:t>
            </a:r>
          </a:p>
          <a:p>
            <a:pPr algn="r">
              <a:lnSpc>
                <a:spcPts val="3219"/>
              </a:lnSpc>
            </a:pPr>
            <a:r>
              <a:rPr lang="en-US" b="true" sz="2299" i="true">
                <a:solidFill>
                  <a:srgbClr val="484848"/>
                </a:solidFill>
                <a:latin typeface="Garet Bold Italics"/>
                <a:ea typeface="Garet Bold Italics"/>
                <a:cs typeface="Garet Bold Italics"/>
                <a:sym typeface="Garet Bold Italics"/>
              </a:rPr>
              <a:t>ou esclarecimento.</a:t>
            </a:r>
          </a:p>
          <a:p>
            <a:pPr algn="just">
              <a:lnSpc>
                <a:spcPts val="3219"/>
              </a:lnSpc>
            </a:pPr>
          </a:p>
        </p:txBody>
      </p:sp>
      <p:sp>
        <p:nvSpPr>
          <p:cNvPr name="TextBox 10" id="10"/>
          <p:cNvSpPr txBox="true"/>
          <p:nvPr/>
        </p:nvSpPr>
        <p:spPr>
          <a:xfrm rot="0">
            <a:off x="2768874" y="544513"/>
            <a:ext cx="13106707" cy="863600"/>
          </a:xfrm>
          <a:prstGeom prst="rect">
            <a:avLst/>
          </a:prstGeom>
        </p:spPr>
        <p:txBody>
          <a:bodyPr anchor="t" rtlCol="false" tIns="0" lIns="0" bIns="0" rIns="0">
            <a:spAutoFit/>
          </a:bodyPr>
          <a:lstStyle/>
          <a:p>
            <a:pPr algn="ctr">
              <a:lnSpc>
                <a:spcPts val="7000"/>
              </a:lnSpc>
            </a:pPr>
            <a:r>
              <a:rPr lang="en-US" b="true" sz="5000">
                <a:solidFill>
                  <a:srgbClr val="37566B"/>
                </a:solidFill>
                <a:latin typeface="Inter Bold"/>
                <a:ea typeface="Inter Bold"/>
                <a:cs typeface="Inter Bold"/>
                <a:sym typeface="Inter Bold"/>
              </a:rPr>
              <a:t>AGRADECIMENTOS</a:t>
            </a:r>
          </a:p>
        </p:txBody>
      </p:sp>
      <p:sp>
        <p:nvSpPr>
          <p:cNvPr name="TextBox 11" id="11"/>
          <p:cNvSpPr txBox="true"/>
          <p:nvPr/>
        </p:nvSpPr>
        <p:spPr>
          <a:xfrm rot="0">
            <a:off x="525124" y="9433604"/>
            <a:ext cx="1666953" cy="363855"/>
          </a:xfrm>
          <a:prstGeom prst="rect">
            <a:avLst/>
          </a:prstGeom>
        </p:spPr>
        <p:txBody>
          <a:bodyPr anchor="t" rtlCol="false" tIns="0" lIns="0" bIns="0" rIns="0">
            <a:spAutoFit/>
          </a:bodyPr>
          <a:lstStyle/>
          <a:p>
            <a:pPr algn="ctr">
              <a:lnSpc>
                <a:spcPts val="2610"/>
              </a:lnSpc>
            </a:pPr>
            <a:r>
              <a:rPr lang="en-US" sz="3000">
                <a:solidFill>
                  <a:srgbClr val="777F86"/>
                </a:solidFill>
                <a:latin typeface="TAN Headline"/>
                <a:ea typeface="TAN Headline"/>
                <a:cs typeface="TAN Headline"/>
                <a:sym typeface="TAN Headline"/>
              </a:rPr>
              <a:t>22</a:t>
            </a:r>
          </a:p>
        </p:txBody>
      </p:sp>
      <p:sp>
        <p:nvSpPr>
          <p:cNvPr name="Freeform 12" id="12"/>
          <p:cNvSpPr/>
          <p:nvPr/>
        </p:nvSpPr>
        <p:spPr>
          <a:xfrm flipH="false" flipV="false" rot="0">
            <a:off x="6121109" y="7447976"/>
            <a:ext cx="2830704" cy="1547779"/>
          </a:xfrm>
          <a:custGeom>
            <a:avLst/>
            <a:gdLst/>
            <a:ahLst/>
            <a:cxnLst/>
            <a:rect r="r" b="b" t="t" l="l"/>
            <a:pathLst>
              <a:path h="1547779" w="2830704">
                <a:moveTo>
                  <a:pt x="0" y="0"/>
                </a:moveTo>
                <a:lnTo>
                  <a:pt x="2830703" y="0"/>
                </a:lnTo>
                <a:lnTo>
                  <a:pt x="2830703" y="1547780"/>
                </a:lnTo>
                <a:lnTo>
                  <a:pt x="0" y="1547780"/>
                </a:lnTo>
                <a:lnTo>
                  <a:pt x="0" y="0"/>
                </a:lnTo>
                <a:close/>
              </a:path>
            </a:pathLst>
          </a:custGeom>
          <a:blipFill>
            <a:blip r:embed="rId5"/>
            <a:stretch>
              <a:fillRect l="0" t="-19863" r="0" b="-63025"/>
            </a:stretch>
          </a:blipFill>
        </p:spPr>
      </p:sp>
      <p:sp>
        <p:nvSpPr>
          <p:cNvPr name="Freeform 13" id="13"/>
          <p:cNvSpPr/>
          <p:nvPr/>
        </p:nvSpPr>
        <p:spPr>
          <a:xfrm flipH="false" flipV="false" rot="0">
            <a:off x="9144000" y="7986484"/>
            <a:ext cx="3756724" cy="828607"/>
          </a:xfrm>
          <a:custGeom>
            <a:avLst/>
            <a:gdLst/>
            <a:ahLst/>
            <a:cxnLst/>
            <a:rect r="r" b="b" t="t" l="l"/>
            <a:pathLst>
              <a:path h="828607" w="3756724">
                <a:moveTo>
                  <a:pt x="0" y="0"/>
                </a:moveTo>
                <a:lnTo>
                  <a:pt x="3756724" y="0"/>
                </a:lnTo>
                <a:lnTo>
                  <a:pt x="3756724" y="828607"/>
                </a:lnTo>
                <a:lnTo>
                  <a:pt x="0" y="828607"/>
                </a:lnTo>
                <a:lnTo>
                  <a:pt x="0" y="0"/>
                </a:lnTo>
                <a:close/>
              </a:path>
            </a:pathLst>
          </a:custGeom>
          <a:blipFill>
            <a:blip r:embed="rId6"/>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7999"/>
            </a:blip>
            <a:stretch>
              <a:fillRect l="0" t="-16406" r="0" b="-2112"/>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689655">
                <a:alpha val="13725"/>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5251320" y="5143500"/>
            <a:ext cx="4625857" cy="1018208"/>
          </a:xfrm>
          <a:custGeom>
            <a:avLst/>
            <a:gdLst/>
            <a:ahLst/>
            <a:cxnLst/>
            <a:rect r="r" b="b" t="t" l="l"/>
            <a:pathLst>
              <a:path h="1018208" w="4625857">
                <a:moveTo>
                  <a:pt x="0" y="0"/>
                </a:moveTo>
                <a:lnTo>
                  <a:pt x="4625857" y="0"/>
                </a:lnTo>
                <a:lnTo>
                  <a:pt x="4625857" y="1018208"/>
                </a:lnTo>
                <a:lnTo>
                  <a:pt x="0" y="1018208"/>
                </a:lnTo>
                <a:lnTo>
                  <a:pt x="0" y="0"/>
                </a:lnTo>
                <a:close/>
              </a:path>
            </a:pathLst>
          </a:custGeom>
          <a:blipFill>
            <a:blip r:embed="rId3"/>
            <a:stretch>
              <a:fillRect l="0" t="-170653" r="0" b="-183660"/>
            </a:stretch>
          </a:blipFill>
        </p:spPr>
      </p:sp>
      <p:sp>
        <p:nvSpPr>
          <p:cNvPr name="Freeform 7" id="7"/>
          <p:cNvSpPr/>
          <p:nvPr/>
        </p:nvSpPr>
        <p:spPr>
          <a:xfrm flipH="false" flipV="false" rot="0">
            <a:off x="9877177" y="5278718"/>
            <a:ext cx="2578523" cy="747772"/>
          </a:xfrm>
          <a:custGeom>
            <a:avLst/>
            <a:gdLst/>
            <a:ahLst/>
            <a:cxnLst/>
            <a:rect r="r" b="b" t="t" l="l"/>
            <a:pathLst>
              <a:path h="747772" w="2578523">
                <a:moveTo>
                  <a:pt x="0" y="0"/>
                </a:moveTo>
                <a:lnTo>
                  <a:pt x="2578522" y="0"/>
                </a:lnTo>
                <a:lnTo>
                  <a:pt x="2578522" y="747772"/>
                </a:lnTo>
                <a:lnTo>
                  <a:pt x="0" y="747772"/>
                </a:lnTo>
                <a:lnTo>
                  <a:pt x="0" y="0"/>
                </a:lnTo>
                <a:close/>
              </a:path>
            </a:pathLst>
          </a:custGeom>
          <a:blipFill>
            <a:blip r:embed="rId4"/>
            <a:stretch>
              <a:fillRect l="0" t="0" r="0" b="0"/>
            </a:stretch>
          </a:blipFill>
        </p:spPr>
      </p:sp>
      <p:sp>
        <p:nvSpPr>
          <p:cNvPr name="Freeform 8" id="8"/>
          <p:cNvSpPr/>
          <p:nvPr/>
        </p:nvSpPr>
        <p:spPr>
          <a:xfrm flipH="false" flipV="false" rot="0">
            <a:off x="15118948" y="-228142"/>
            <a:ext cx="3729038" cy="4114800"/>
          </a:xfrm>
          <a:custGeom>
            <a:avLst/>
            <a:gdLst/>
            <a:ahLst/>
            <a:cxnLst/>
            <a:rect r="r" b="b" t="t" l="l"/>
            <a:pathLst>
              <a:path h="4114800" w="3729038">
                <a:moveTo>
                  <a:pt x="0" y="0"/>
                </a:moveTo>
                <a:lnTo>
                  <a:pt x="3729038" y="0"/>
                </a:lnTo>
                <a:lnTo>
                  <a:pt x="372903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10800000">
            <a:off x="-835819" y="6753726"/>
            <a:ext cx="3729038" cy="4114800"/>
          </a:xfrm>
          <a:custGeom>
            <a:avLst/>
            <a:gdLst/>
            <a:ahLst/>
            <a:cxnLst/>
            <a:rect r="r" b="b" t="t" l="l"/>
            <a:pathLst>
              <a:path h="4114800" w="3729038">
                <a:moveTo>
                  <a:pt x="0" y="0"/>
                </a:moveTo>
                <a:lnTo>
                  <a:pt x="3729038" y="0"/>
                </a:lnTo>
                <a:lnTo>
                  <a:pt x="372903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3321182" y="3103685"/>
            <a:ext cx="12184882" cy="1533535"/>
          </a:xfrm>
          <a:prstGeom prst="rect">
            <a:avLst/>
          </a:prstGeom>
        </p:spPr>
        <p:txBody>
          <a:bodyPr anchor="t" rtlCol="false" tIns="0" lIns="0" bIns="0" rIns="0">
            <a:spAutoFit/>
          </a:bodyPr>
          <a:lstStyle/>
          <a:p>
            <a:pPr algn="ctr">
              <a:lnSpc>
                <a:spcPts val="12599"/>
              </a:lnSpc>
            </a:pPr>
            <a:r>
              <a:rPr lang="en-US" b="true" sz="8999">
                <a:solidFill>
                  <a:srgbClr val="3D4D3A"/>
                </a:solidFill>
                <a:latin typeface="Anonymous Pro Bold"/>
                <a:ea typeface="Anonymous Pro Bold"/>
                <a:cs typeface="Anonymous Pro Bold"/>
                <a:sym typeface="Anonymous Pro Bold"/>
              </a:rPr>
              <a:t>OBRIGADO (A)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689655">
                <a:alpha val="13725"/>
              </a:srgbClr>
            </a:solidFill>
          </p:spPr>
        </p:sp>
        <p:sp>
          <p:nvSpPr>
            <p:cNvPr name="TextBox 4" id="4"/>
            <p:cNvSpPr txBox="true"/>
            <p:nvPr/>
          </p:nvSpPr>
          <p:spPr>
            <a:xfrm>
              <a:off x="0" y="-38100"/>
              <a:ext cx="4816593" cy="2747433"/>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4077501" y="550009"/>
            <a:ext cx="3326265" cy="733662"/>
          </a:xfrm>
          <a:custGeom>
            <a:avLst/>
            <a:gdLst/>
            <a:ahLst/>
            <a:cxnLst/>
            <a:rect r="r" b="b" t="t" l="l"/>
            <a:pathLst>
              <a:path h="733662" w="3326265">
                <a:moveTo>
                  <a:pt x="0" y="0"/>
                </a:moveTo>
                <a:lnTo>
                  <a:pt x="3326265" y="0"/>
                </a:lnTo>
                <a:lnTo>
                  <a:pt x="3326265" y="733662"/>
                </a:lnTo>
                <a:lnTo>
                  <a:pt x="0" y="733662"/>
                </a:lnTo>
                <a:lnTo>
                  <a:pt x="0" y="0"/>
                </a:lnTo>
                <a:close/>
              </a:path>
            </a:pathLst>
          </a:custGeom>
          <a:blipFill>
            <a:blip r:embed="rId2"/>
            <a:stretch>
              <a:fillRect l="0" t="0" r="0" b="0"/>
            </a:stretch>
          </a:blipFill>
        </p:spPr>
      </p:sp>
      <p:sp>
        <p:nvSpPr>
          <p:cNvPr name="TextBox 6" id="6"/>
          <p:cNvSpPr txBox="true"/>
          <p:nvPr/>
        </p:nvSpPr>
        <p:spPr>
          <a:xfrm rot="0">
            <a:off x="803961" y="3287832"/>
            <a:ext cx="8952928" cy="5284488"/>
          </a:xfrm>
          <a:prstGeom prst="rect">
            <a:avLst/>
          </a:prstGeom>
        </p:spPr>
        <p:txBody>
          <a:bodyPr anchor="t" rtlCol="false" tIns="0" lIns="0" bIns="0" rIns="0">
            <a:spAutoFit/>
          </a:bodyPr>
          <a:lstStyle/>
          <a:p>
            <a:pPr algn="just">
              <a:lnSpc>
                <a:spcPts val="3127"/>
              </a:lnSpc>
            </a:pPr>
            <a:r>
              <a:rPr lang="en-US" sz="2234">
                <a:solidFill>
                  <a:srgbClr val="3D4D3A"/>
                </a:solidFill>
                <a:latin typeface="Garet"/>
                <a:ea typeface="Garet"/>
                <a:cs typeface="Garet"/>
                <a:sym typeface="Garet"/>
              </a:rPr>
              <a:t> Esta apresentação tem como objetivo explicar de forma clara e objetiva o desenvolvimento do nosso trabalho em dados para a Global Solution. </a:t>
            </a:r>
          </a:p>
          <a:p>
            <a:pPr algn="just">
              <a:lnSpc>
                <a:spcPts val="3127"/>
              </a:lnSpc>
            </a:pPr>
          </a:p>
          <a:p>
            <a:pPr algn="just">
              <a:lnSpc>
                <a:spcPts val="3127"/>
              </a:lnSpc>
            </a:pPr>
            <a:r>
              <a:rPr lang="en-US" sz="2234">
                <a:solidFill>
                  <a:srgbClr val="3D4D3A"/>
                </a:solidFill>
                <a:latin typeface="Garet"/>
                <a:ea typeface="Garet"/>
                <a:cs typeface="Garet"/>
                <a:sym typeface="Garet"/>
              </a:rPr>
              <a:t>Nosso foco foi abordar o crescente aumento na demanda global por energia e explorar como a Ciência de Dados pode impulsionar soluções mais sustentáveis, contribuindo para um Futuro Energético Sustentável.</a:t>
            </a:r>
          </a:p>
          <a:p>
            <a:pPr algn="just">
              <a:lnSpc>
                <a:spcPts val="3127"/>
              </a:lnSpc>
            </a:pPr>
          </a:p>
          <a:p>
            <a:pPr algn="just">
              <a:lnSpc>
                <a:spcPts val="2330"/>
              </a:lnSpc>
            </a:pPr>
          </a:p>
          <a:p>
            <a:pPr algn="just">
              <a:lnSpc>
                <a:spcPts val="2330"/>
              </a:lnSpc>
            </a:pPr>
          </a:p>
          <a:p>
            <a:pPr algn="just">
              <a:lnSpc>
                <a:spcPts val="2330"/>
              </a:lnSpc>
            </a:pPr>
          </a:p>
          <a:p>
            <a:pPr algn="just">
              <a:lnSpc>
                <a:spcPts val="2330"/>
              </a:lnSpc>
            </a:pPr>
          </a:p>
          <a:p>
            <a:pPr algn="just">
              <a:lnSpc>
                <a:spcPts val="2330"/>
              </a:lnSpc>
            </a:pPr>
          </a:p>
          <a:p>
            <a:pPr algn="just">
              <a:lnSpc>
                <a:spcPts val="2330"/>
              </a:lnSpc>
            </a:pPr>
          </a:p>
        </p:txBody>
      </p:sp>
      <p:sp>
        <p:nvSpPr>
          <p:cNvPr name="TextBox 7" id="7"/>
          <p:cNvSpPr txBox="true"/>
          <p:nvPr/>
        </p:nvSpPr>
        <p:spPr>
          <a:xfrm rot="0">
            <a:off x="1899789" y="1178896"/>
            <a:ext cx="9519003" cy="863600"/>
          </a:xfrm>
          <a:prstGeom prst="rect">
            <a:avLst/>
          </a:prstGeom>
        </p:spPr>
        <p:txBody>
          <a:bodyPr anchor="t" rtlCol="false" tIns="0" lIns="0" bIns="0" rIns="0">
            <a:spAutoFit/>
          </a:bodyPr>
          <a:lstStyle/>
          <a:p>
            <a:pPr algn="l">
              <a:lnSpc>
                <a:spcPts val="7000"/>
              </a:lnSpc>
            </a:pPr>
            <a:r>
              <a:rPr lang="en-US" sz="5000" b="true">
                <a:solidFill>
                  <a:srgbClr val="F37726"/>
                </a:solidFill>
                <a:latin typeface="Inter Bold"/>
                <a:ea typeface="Inter Bold"/>
                <a:cs typeface="Inter Bold"/>
                <a:sym typeface="Inter Bold"/>
              </a:rPr>
              <a:t>INTRODUÇÃO</a:t>
            </a:r>
          </a:p>
        </p:txBody>
      </p:sp>
      <p:sp>
        <p:nvSpPr>
          <p:cNvPr name="TextBox 8" id="8"/>
          <p:cNvSpPr txBox="true"/>
          <p:nvPr/>
        </p:nvSpPr>
        <p:spPr>
          <a:xfrm rot="0">
            <a:off x="15881994" y="9612631"/>
            <a:ext cx="1666953" cy="363855"/>
          </a:xfrm>
          <a:prstGeom prst="rect">
            <a:avLst/>
          </a:prstGeom>
        </p:spPr>
        <p:txBody>
          <a:bodyPr anchor="t" rtlCol="false" tIns="0" lIns="0" bIns="0" rIns="0">
            <a:spAutoFit/>
          </a:bodyPr>
          <a:lstStyle/>
          <a:p>
            <a:pPr algn="ctr">
              <a:lnSpc>
                <a:spcPts val="2610"/>
              </a:lnSpc>
            </a:pPr>
            <a:r>
              <a:rPr lang="en-US" sz="3000">
                <a:solidFill>
                  <a:srgbClr val="484848"/>
                </a:solidFill>
                <a:latin typeface="TAN Headline"/>
                <a:ea typeface="TAN Headline"/>
                <a:cs typeface="TAN Headline"/>
                <a:sym typeface="TAN Headline"/>
              </a:rPr>
              <a:t>3</a:t>
            </a:r>
          </a:p>
        </p:txBody>
      </p:sp>
      <p:sp>
        <p:nvSpPr>
          <p:cNvPr name="Freeform 9" id="9"/>
          <p:cNvSpPr/>
          <p:nvPr/>
        </p:nvSpPr>
        <p:spPr>
          <a:xfrm flipH="false" flipV="false" rot="0">
            <a:off x="803961" y="8252990"/>
            <a:ext cx="2329841" cy="1273916"/>
          </a:xfrm>
          <a:custGeom>
            <a:avLst/>
            <a:gdLst/>
            <a:ahLst/>
            <a:cxnLst/>
            <a:rect r="r" b="b" t="t" l="l"/>
            <a:pathLst>
              <a:path h="1273916" w="2329841">
                <a:moveTo>
                  <a:pt x="0" y="0"/>
                </a:moveTo>
                <a:lnTo>
                  <a:pt x="2329841" y="0"/>
                </a:lnTo>
                <a:lnTo>
                  <a:pt x="2329841" y="1273916"/>
                </a:lnTo>
                <a:lnTo>
                  <a:pt x="0" y="1273916"/>
                </a:lnTo>
                <a:lnTo>
                  <a:pt x="0" y="0"/>
                </a:lnTo>
                <a:close/>
              </a:path>
            </a:pathLst>
          </a:custGeom>
          <a:blipFill>
            <a:blip r:embed="rId3"/>
            <a:stretch>
              <a:fillRect l="0" t="-19863" r="0" b="-63025"/>
            </a:stretch>
          </a:blipFill>
        </p:spPr>
      </p:sp>
      <p:grpSp>
        <p:nvGrpSpPr>
          <p:cNvPr name="Group 10" id="10"/>
          <p:cNvGrpSpPr/>
          <p:nvPr/>
        </p:nvGrpSpPr>
        <p:grpSpPr>
          <a:xfrm rot="0">
            <a:off x="10692085" y="3335457"/>
            <a:ext cx="6219051" cy="3187761"/>
            <a:chOff x="0" y="0"/>
            <a:chExt cx="8292069" cy="4250348"/>
          </a:xfrm>
        </p:grpSpPr>
        <p:sp>
          <p:nvSpPr>
            <p:cNvPr name="Freeform 11" id="11"/>
            <p:cNvSpPr/>
            <p:nvPr/>
          </p:nvSpPr>
          <p:spPr>
            <a:xfrm flipH="false" flipV="false" rot="0">
              <a:off x="0" y="0"/>
              <a:ext cx="3693682" cy="1839424"/>
            </a:xfrm>
            <a:custGeom>
              <a:avLst/>
              <a:gdLst/>
              <a:ahLst/>
              <a:cxnLst/>
              <a:rect r="r" b="b" t="t" l="l"/>
              <a:pathLst>
                <a:path h="1839424" w="3693682">
                  <a:moveTo>
                    <a:pt x="0" y="0"/>
                  </a:moveTo>
                  <a:lnTo>
                    <a:pt x="3693682" y="0"/>
                  </a:lnTo>
                  <a:lnTo>
                    <a:pt x="3693682" y="1839424"/>
                  </a:lnTo>
                  <a:lnTo>
                    <a:pt x="0" y="18394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4598386" y="0"/>
              <a:ext cx="3693682" cy="1839424"/>
            </a:xfrm>
            <a:custGeom>
              <a:avLst/>
              <a:gdLst/>
              <a:ahLst/>
              <a:cxnLst/>
              <a:rect r="r" b="b" t="t" l="l"/>
              <a:pathLst>
                <a:path h="1839424" w="3693682">
                  <a:moveTo>
                    <a:pt x="0" y="0"/>
                  </a:moveTo>
                  <a:lnTo>
                    <a:pt x="3693683" y="0"/>
                  </a:lnTo>
                  <a:lnTo>
                    <a:pt x="3693683" y="1839424"/>
                  </a:lnTo>
                  <a:lnTo>
                    <a:pt x="0" y="18394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4598386" y="2372824"/>
              <a:ext cx="3693682" cy="1839424"/>
            </a:xfrm>
            <a:custGeom>
              <a:avLst/>
              <a:gdLst/>
              <a:ahLst/>
              <a:cxnLst/>
              <a:rect r="r" b="b" t="t" l="l"/>
              <a:pathLst>
                <a:path h="1839424" w="3693682">
                  <a:moveTo>
                    <a:pt x="0" y="0"/>
                  </a:moveTo>
                  <a:lnTo>
                    <a:pt x="3693683" y="0"/>
                  </a:lnTo>
                  <a:lnTo>
                    <a:pt x="3693683" y="1839424"/>
                  </a:lnTo>
                  <a:lnTo>
                    <a:pt x="0" y="18394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0" y="363452"/>
              <a:ext cx="3693682" cy="107442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Garet Bold"/>
                  <a:ea typeface="Garet Bold"/>
                  <a:cs typeface="Garet Bold"/>
                  <a:sym typeface="Garet Bold"/>
                </a:rPr>
                <a:t>Arquitetura da solução</a:t>
              </a:r>
            </a:p>
          </p:txBody>
        </p:sp>
        <p:sp>
          <p:nvSpPr>
            <p:cNvPr name="TextBox 15" id="15"/>
            <p:cNvSpPr txBox="true"/>
            <p:nvPr/>
          </p:nvSpPr>
          <p:spPr>
            <a:xfrm rot="0">
              <a:off x="4598386" y="363452"/>
              <a:ext cx="3693682" cy="107442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Garet Bold"/>
                  <a:ea typeface="Garet Bold"/>
                  <a:cs typeface="Garet Bold"/>
                  <a:sym typeface="Garet Bold"/>
                </a:rPr>
                <a:t>Estágios da solução</a:t>
              </a:r>
            </a:p>
          </p:txBody>
        </p:sp>
        <p:sp>
          <p:nvSpPr>
            <p:cNvPr name="TextBox 16" id="16"/>
            <p:cNvSpPr txBox="true"/>
            <p:nvPr/>
          </p:nvSpPr>
          <p:spPr>
            <a:xfrm rot="0">
              <a:off x="4598386" y="3015676"/>
              <a:ext cx="3693682" cy="51562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Garet Bold"/>
                  <a:ea typeface="Garet Bold"/>
                  <a:cs typeface="Garet Bold"/>
                  <a:sym typeface="Garet Bold"/>
                </a:rPr>
                <a:t>Conclusão</a:t>
              </a:r>
            </a:p>
          </p:txBody>
        </p:sp>
        <p:sp>
          <p:nvSpPr>
            <p:cNvPr name="Freeform 17" id="17"/>
            <p:cNvSpPr/>
            <p:nvPr/>
          </p:nvSpPr>
          <p:spPr>
            <a:xfrm flipH="false" flipV="false" rot="0">
              <a:off x="0" y="2410924"/>
              <a:ext cx="3693682" cy="1839424"/>
            </a:xfrm>
            <a:custGeom>
              <a:avLst/>
              <a:gdLst/>
              <a:ahLst/>
              <a:cxnLst/>
              <a:rect r="r" b="b" t="t" l="l"/>
              <a:pathLst>
                <a:path h="1839424" w="3693682">
                  <a:moveTo>
                    <a:pt x="0" y="0"/>
                  </a:moveTo>
                  <a:lnTo>
                    <a:pt x="3693682" y="0"/>
                  </a:lnTo>
                  <a:lnTo>
                    <a:pt x="3693682" y="1839424"/>
                  </a:lnTo>
                  <a:lnTo>
                    <a:pt x="0" y="18394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0" y="3053776"/>
              <a:ext cx="3693682" cy="51562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Garet Bold"/>
                  <a:ea typeface="Garet Bold"/>
                  <a:cs typeface="Garet Bold"/>
                  <a:sym typeface="Garet Bold"/>
                </a:rPr>
                <a:t>Investimento</a:t>
              </a:r>
            </a:p>
          </p:txBody>
        </p:sp>
      </p:grpSp>
      <p:sp>
        <p:nvSpPr>
          <p:cNvPr name="Freeform 19" id="19"/>
          <p:cNvSpPr/>
          <p:nvPr/>
        </p:nvSpPr>
        <p:spPr>
          <a:xfrm flipH="false" flipV="false" rot="-5400000">
            <a:off x="-436206" y="-1140560"/>
            <a:ext cx="3729038" cy="4114800"/>
          </a:xfrm>
          <a:custGeom>
            <a:avLst/>
            <a:gdLst/>
            <a:ahLst/>
            <a:cxnLst/>
            <a:rect r="r" b="b" t="t" l="l"/>
            <a:pathLst>
              <a:path h="4114800" w="3729038">
                <a:moveTo>
                  <a:pt x="0" y="0"/>
                </a:moveTo>
                <a:lnTo>
                  <a:pt x="3729038" y="0"/>
                </a:lnTo>
                <a:lnTo>
                  <a:pt x="372903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20" id="20"/>
          <p:cNvSpPr/>
          <p:nvPr/>
        </p:nvSpPr>
        <p:spPr>
          <a:xfrm>
            <a:off x="9756888" y="9732646"/>
            <a:ext cx="6492240" cy="0"/>
          </a:xfrm>
          <a:prstGeom prst="line">
            <a:avLst/>
          </a:prstGeom>
          <a:ln cap="flat" w="38100">
            <a:solidFill>
              <a:srgbClr val="777F86"/>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7999"/>
            </a:blip>
            <a:stretch>
              <a:fillRect l="0" t="-16406" r="0" b="-2112"/>
            </a:stretch>
          </a:blipFill>
        </p:spPr>
      </p:sp>
      <p:sp>
        <p:nvSpPr>
          <p:cNvPr name="Freeform 3" id="3"/>
          <p:cNvSpPr/>
          <p:nvPr/>
        </p:nvSpPr>
        <p:spPr>
          <a:xfrm flipH="false" flipV="false" rot="0">
            <a:off x="0" y="-306798"/>
            <a:ext cx="2018683" cy="747398"/>
          </a:xfrm>
          <a:custGeom>
            <a:avLst/>
            <a:gdLst/>
            <a:ahLst/>
            <a:cxnLst/>
            <a:rect r="r" b="b" t="t" l="l"/>
            <a:pathLst>
              <a:path h="747398" w="2018683">
                <a:moveTo>
                  <a:pt x="0" y="0"/>
                </a:moveTo>
                <a:lnTo>
                  <a:pt x="2018683" y="0"/>
                </a:lnTo>
                <a:lnTo>
                  <a:pt x="2018683" y="747397"/>
                </a:lnTo>
                <a:lnTo>
                  <a:pt x="0" y="747397"/>
                </a:lnTo>
                <a:lnTo>
                  <a:pt x="0" y="0"/>
                </a:lnTo>
                <a:close/>
              </a:path>
            </a:pathLst>
          </a:custGeom>
          <a:blipFill>
            <a:blip r:embed="rId3">
              <a:extLst>
                <a:ext uri="{96DAC541-7B7A-43D3-8B79-37D633B846F1}">
                  <asvg:svgBlip xmlns:asvg="http://schemas.microsoft.com/office/drawing/2016/SVG/main" r:embed="rId4"/>
                </a:ext>
              </a:extLst>
            </a:blip>
            <a:stretch>
              <a:fillRect l="-16456" t="-88726" r="0" b="0"/>
            </a:stretch>
          </a:blipFill>
        </p:spPr>
      </p:sp>
      <p:sp>
        <p:nvSpPr>
          <p:cNvPr name="Freeform 4" id="4"/>
          <p:cNvSpPr/>
          <p:nvPr/>
        </p:nvSpPr>
        <p:spPr>
          <a:xfrm flipH="false" flipV="false" rot="5400000">
            <a:off x="16402533" y="6870908"/>
            <a:ext cx="3199704" cy="1184659"/>
          </a:xfrm>
          <a:custGeom>
            <a:avLst/>
            <a:gdLst/>
            <a:ahLst/>
            <a:cxnLst/>
            <a:rect r="r" b="b" t="t" l="l"/>
            <a:pathLst>
              <a:path h="1184659" w="3199704">
                <a:moveTo>
                  <a:pt x="0" y="0"/>
                </a:moveTo>
                <a:lnTo>
                  <a:pt x="3199704" y="0"/>
                </a:lnTo>
                <a:lnTo>
                  <a:pt x="3199704" y="1184659"/>
                </a:lnTo>
                <a:lnTo>
                  <a:pt x="0" y="1184659"/>
                </a:lnTo>
                <a:lnTo>
                  <a:pt x="0" y="0"/>
                </a:lnTo>
                <a:close/>
              </a:path>
            </a:pathLst>
          </a:custGeom>
          <a:blipFill>
            <a:blip r:embed="rId3">
              <a:extLst>
                <a:ext uri="{96DAC541-7B7A-43D3-8B79-37D633B846F1}">
                  <asvg:svgBlip xmlns:asvg="http://schemas.microsoft.com/office/drawing/2016/SVG/main" r:embed="rId4"/>
                </a:ext>
              </a:extLst>
            </a:blip>
            <a:stretch>
              <a:fillRect l="-16456" t="-88726" r="0" b="0"/>
            </a:stretch>
          </a:blipFill>
        </p:spPr>
      </p:sp>
      <p:sp>
        <p:nvSpPr>
          <p:cNvPr name="Freeform 5" id="5"/>
          <p:cNvSpPr/>
          <p:nvPr/>
        </p:nvSpPr>
        <p:spPr>
          <a:xfrm flipH="false" flipV="false" rot="-10800000">
            <a:off x="-835819" y="6753726"/>
            <a:ext cx="3729038" cy="4114800"/>
          </a:xfrm>
          <a:custGeom>
            <a:avLst/>
            <a:gdLst/>
            <a:ahLst/>
            <a:cxnLst/>
            <a:rect r="r" b="b" t="t" l="l"/>
            <a:pathLst>
              <a:path h="4114800" w="3729038">
                <a:moveTo>
                  <a:pt x="0" y="0"/>
                </a:moveTo>
                <a:lnTo>
                  <a:pt x="3729038" y="0"/>
                </a:lnTo>
                <a:lnTo>
                  <a:pt x="372903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655721" y="2458485"/>
            <a:ext cx="14881085" cy="3697895"/>
            <a:chOff x="0" y="0"/>
            <a:chExt cx="3919298" cy="973931"/>
          </a:xfrm>
        </p:grpSpPr>
        <p:sp>
          <p:nvSpPr>
            <p:cNvPr name="Freeform 7" id="7"/>
            <p:cNvSpPr/>
            <p:nvPr/>
          </p:nvSpPr>
          <p:spPr>
            <a:xfrm flipH="false" flipV="false" rot="0">
              <a:off x="0" y="0"/>
              <a:ext cx="3919298" cy="973931"/>
            </a:xfrm>
            <a:custGeom>
              <a:avLst/>
              <a:gdLst/>
              <a:ahLst/>
              <a:cxnLst/>
              <a:rect r="r" b="b" t="t" l="l"/>
              <a:pathLst>
                <a:path h="973931" w="3919298">
                  <a:moveTo>
                    <a:pt x="10405" y="0"/>
                  </a:moveTo>
                  <a:lnTo>
                    <a:pt x="3908893" y="0"/>
                  </a:lnTo>
                  <a:cubicBezTo>
                    <a:pt x="3911653" y="0"/>
                    <a:pt x="3914299" y="1096"/>
                    <a:pt x="3916251" y="3048"/>
                  </a:cubicBezTo>
                  <a:cubicBezTo>
                    <a:pt x="3918202" y="4999"/>
                    <a:pt x="3919298" y="7645"/>
                    <a:pt x="3919298" y="10405"/>
                  </a:cubicBezTo>
                  <a:lnTo>
                    <a:pt x="3919298" y="963526"/>
                  </a:lnTo>
                  <a:cubicBezTo>
                    <a:pt x="3919298" y="966286"/>
                    <a:pt x="3918202" y="968932"/>
                    <a:pt x="3916251" y="970884"/>
                  </a:cubicBezTo>
                  <a:cubicBezTo>
                    <a:pt x="3914299" y="972835"/>
                    <a:pt x="3911653" y="973931"/>
                    <a:pt x="3908893" y="973931"/>
                  </a:cubicBezTo>
                  <a:lnTo>
                    <a:pt x="10405" y="973931"/>
                  </a:lnTo>
                  <a:cubicBezTo>
                    <a:pt x="7645" y="973931"/>
                    <a:pt x="4999" y="972835"/>
                    <a:pt x="3048" y="970884"/>
                  </a:cubicBezTo>
                  <a:cubicBezTo>
                    <a:pt x="1096" y="968932"/>
                    <a:pt x="0" y="966286"/>
                    <a:pt x="0" y="963526"/>
                  </a:cubicBezTo>
                  <a:lnTo>
                    <a:pt x="0" y="10405"/>
                  </a:lnTo>
                  <a:cubicBezTo>
                    <a:pt x="0" y="7645"/>
                    <a:pt x="1096" y="4999"/>
                    <a:pt x="3048" y="3048"/>
                  </a:cubicBezTo>
                  <a:cubicBezTo>
                    <a:pt x="4999" y="1096"/>
                    <a:pt x="7645" y="0"/>
                    <a:pt x="10405" y="0"/>
                  </a:cubicBezTo>
                  <a:close/>
                </a:path>
              </a:pathLst>
            </a:custGeom>
            <a:solidFill>
              <a:srgbClr val="689655"/>
            </a:solidFill>
          </p:spPr>
        </p:sp>
        <p:sp>
          <p:nvSpPr>
            <p:cNvPr name="TextBox 8" id="8"/>
            <p:cNvSpPr txBox="true"/>
            <p:nvPr/>
          </p:nvSpPr>
          <p:spPr>
            <a:xfrm>
              <a:off x="0" y="-57150"/>
              <a:ext cx="3919298" cy="1031081"/>
            </a:xfrm>
            <a:prstGeom prst="rect">
              <a:avLst/>
            </a:prstGeom>
          </p:spPr>
          <p:txBody>
            <a:bodyPr anchor="ctr" rtlCol="false" tIns="50800" lIns="50800" bIns="50800" rIns="50800"/>
            <a:lstStyle/>
            <a:p>
              <a:pPr algn="ctr">
                <a:lnSpc>
                  <a:spcPts val="3360"/>
                </a:lnSpc>
              </a:pPr>
            </a:p>
          </p:txBody>
        </p:sp>
      </p:grpSp>
      <p:sp>
        <p:nvSpPr>
          <p:cNvPr name="Freeform 9" id="9"/>
          <p:cNvSpPr/>
          <p:nvPr/>
        </p:nvSpPr>
        <p:spPr>
          <a:xfrm flipH="false" flipV="false" rot="0">
            <a:off x="12850894" y="5566416"/>
            <a:ext cx="2898789" cy="3244711"/>
          </a:xfrm>
          <a:custGeom>
            <a:avLst/>
            <a:gdLst/>
            <a:ahLst/>
            <a:cxnLst/>
            <a:rect r="r" b="b" t="t" l="l"/>
            <a:pathLst>
              <a:path h="3244711" w="2898789">
                <a:moveTo>
                  <a:pt x="0" y="0"/>
                </a:moveTo>
                <a:lnTo>
                  <a:pt x="2898789" y="0"/>
                </a:lnTo>
                <a:lnTo>
                  <a:pt x="2898789" y="3244710"/>
                </a:lnTo>
                <a:lnTo>
                  <a:pt x="0" y="3244710"/>
                </a:lnTo>
                <a:lnTo>
                  <a:pt x="0" y="0"/>
                </a:lnTo>
                <a:close/>
              </a:path>
            </a:pathLst>
          </a:custGeom>
          <a:blipFill>
            <a:blip r:embed="rId7"/>
            <a:stretch>
              <a:fillRect l="0" t="-14049" r="0" b="0"/>
            </a:stretch>
          </a:blipFill>
        </p:spPr>
      </p:sp>
      <p:sp>
        <p:nvSpPr>
          <p:cNvPr name="Freeform 10" id="10"/>
          <p:cNvSpPr/>
          <p:nvPr/>
        </p:nvSpPr>
        <p:spPr>
          <a:xfrm flipH="false" flipV="false" rot="0">
            <a:off x="10004103" y="5988385"/>
            <a:ext cx="3201030" cy="2400773"/>
          </a:xfrm>
          <a:custGeom>
            <a:avLst/>
            <a:gdLst/>
            <a:ahLst/>
            <a:cxnLst/>
            <a:rect r="r" b="b" t="t" l="l"/>
            <a:pathLst>
              <a:path h="2400773" w="3201030">
                <a:moveTo>
                  <a:pt x="0" y="0"/>
                </a:moveTo>
                <a:lnTo>
                  <a:pt x="3201030" y="0"/>
                </a:lnTo>
                <a:lnTo>
                  <a:pt x="3201030" y="2400773"/>
                </a:lnTo>
                <a:lnTo>
                  <a:pt x="0" y="2400773"/>
                </a:lnTo>
                <a:lnTo>
                  <a:pt x="0" y="0"/>
                </a:lnTo>
                <a:close/>
              </a:path>
            </a:pathLst>
          </a:custGeom>
          <a:blipFill>
            <a:blip r:embed="rId8"/>
            <a:stretch>
              <a:fillRect l="0" t="0" r="0" b="0"/>
            </a:stretch>
          </a:blipFill>
        </p:spPr>
      </p:sp>
      <p:sp>
        <p:nvSpPr>
          <p:cNvPr name="TextBox 11" id="11"/>
          <p:cNvSpPr txBox="true"/>
          <p:nvPr/>
        </p:nvSpPr>
        <p:spPr>
          <a:xfrm rot="0">
            <a:off x="1899789" y="1178896"/>
            <a:ext cx="9519003" cy="863600"/>
          </a:xfrm>
          <a:prstGeom prst="rect">
            <a:avLst/>
          </a:prstGeom>
        </p:spPr>
        <p:txBody>
          <a:bodyPr anchor="t" rtlCol="false" tIns="0" lIns="0" bIns="0" rIns="0">
            <a:spAutoFit/>
          </a:bodyPr>
          <a:lstStyle/>
          <a:p>
            <a:pPr algn="l">
              <a:lnSpc>
                <a:spcPts val="7000"/>
              </a:lnSpc>
            </a:pPr>
            <a:r>
              <a:rPr lang="en-US" sz="5000" b="true">
                <a:solidFill>
                  <a:srgbClr val="F37726"/>
                </a:solidFill>
                <a:latin typeface="Inter Bold"/>
                <a:ea typeface="Inter Bold"/>
                <a:cs typeface="Inter Bold"/>
                <a:sym typeface="Inter Bold"/>
              </a:rPr>
              <a:t>O DESAFIO</a:t>
            </a:r>
          </a:p>
        </p:txBody>
      </p:sp>
      <p:sp>
        <p:nvSpPr>
          <p:cNvPr name="TextBox 12" id="12"/>
          <p:cNvSpPr txBox="true"/>
          <p:nvPr/>
        </p:nvSpPr>
        <p:spPr>
          <a:xfrm rot="0">
            <a:off x="2182826" y="2791498"/>
            <a:ext cx="13806136" cy="2910840"/>
          </a:xfrm>
          <a:prstGeom prst="rect">
            <a:avLst/>
          </a:prstGeom>
        </p:spPr>
        <p:txBody>
          <a:bodyPr anchor="t" rtlCol="false" tIns="0" lIns="0" bIns="0" rIns="0">
            <a:spAutoFit/>
          </a:bodyPr>
          <a:lstStyle/>
          <a:p>
            <a:pPr algn="just">
              <a:lnSpc>
                <a:spcPts val="3359"/>
              </a:lnSpc>
            </a:pPr>
            <a:r>
              <a:rPr lang="en-US" sz="2400">
                <a:solidFill>
                  <a:srgbClr val="FFFFFF"/>
                </a:solidFill>
                <a:latin typeface="Garet"/>
                <a:ea typeface="Garet"/>
                <a:cs typeface="Garet"/>
                <a:sym typeface="Garet"/>
              </a:rPr>
              <a:t>A crescente demanda por energia elétrica, impulsionada por uma sociedade tecnológica, exige soluções sustentáveis para combater as mudanças climáticas. No Brasil, a demanda deve crescer 2,5% nos próximos dois anos, enquanto a produção eólica e solar tem previsão de aumento de 50%, segundo a Agência Internacional de Energia. Países buscam na energia renovável a resposta para desafios climáticos, sociais e ambientais, com eventos como a COP29 promovendo discussões e oportunidades para um futuro energético sustentável.</a:t>
            </a:r>
          </a:p>
        </p:txBody>
      </p:sp>
      <p:sp>
        <p:nvSpPr>
          <p:cNvPr name="Freeform 13" id="13"/>
          <p:cNvSpPr/>
          <p:nvPr/>
        </p:nvSpPr>
        <p:spPr>
          <a:xfrm flipH="false" flipV="false" rot="0">
            <a:off x="14077501" y="550009"/>
            <a:ext cx="3326265" cy="733662"/>
          </a:xfrm>
          <a:custGeom>
            <a:avLst/>
            <a:gdLst/>
            <a:ahLst/>
            <a:cxnLst/>
            <a:rect r="r" b="b" t="t" l="l"/>
            <a:pathLst>
              <a:path h="733662" w="3326265">
                <a:moveTo>
                  <a:pt x="0" y="0"/>
                </a:moveTo>
                <a:lnTo>
                  <a:pt x="3326265" y="0"/>
                </a:lnTo>
                <a:lnTo>
                  <a:pt x="3326265" y="733662"/>
                </a:lnTo>
                <a:lnTo>
                  <a:pt x="0" y="733662"/>
                </a:lnTo>
                <a:lnTo>
                  <a:pt x="0" y="0"/>
                </a:lnTo>
                <a:close/>
              </a:path>
            </a:pathLst>
          </a:custGeom>
          <a:blipFill>
            <a:blip r:embed="rId9"/>
            <a:stretch>
              <a:fillRect l="0" t="0" r="0" b="0"/>
            </a:stretch>
          </a:blipFill>
        </p:spPr>
      </p:sp>
      <p:sp>
        <p:nvSpPr>
          <p:cNvPr name="TextBox 14" id="14"/>
          <p:cNvSpPr txBox="true"/>
          <p:nvPr/>
        </p:nvSpPr>
        <p:spPr>
          <a:xfrm rot="0">
            <a:off x="15881994" y="9612631"/>
            <a:ext cx="1666953" cy="363855"/>
          </a:xfrm>
          <a:prstGeom prst="rect">
            <a:avLst/>
          </a:prstGeom>
        </p:spPr>
        <p:txBody>
          <a:bodyPr anchor="t" rtlCol="false" tIns="0" lIns="0" bIns="0" rIns="0">
            <a:spAutoFit/>
          </a:bodyPr>
          <a:lstStyle/>
          <a:p>
            <a:pPr algn="ctr">
              <a:lnSpc>
                <a:spcPts val="2610"/>
              </a:lnSpc>
            </a:pPr>
            <a:r>
              <a:rPr lang="en-US" sz="3000">
                <a:solidFill>
                  <a:srgbClr val="484848"/>
                </a:solidFill>
                <a:latin typeface="TAN Headline"/>
                <a:ea typeface="TAN Headline"/>
                <a:cs typeface="TAN Headline"/>
                <a:sym typeface="TAN Headline"/>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7999"/>
            </a:blip>
            <a:stretch>
              <a:fillRect l="0" t="-16406" r="0" b="-2112"/>
            </a:stretch>
          </a:blipFill>
        </p:spPr>
      </p:sp>
      <p:sp>
        <p:nvSpPr>
          <p:cNvPr name="Freeform 3" id="3"/>
          <p:cNvSpPr/>
          <p:nvPr/>
        </p:nvSpPr>
        <p:spPr>
          <a:xfrm flipH="false" flipV="false" rot="0">
            <a:off x="0" y="-306798"/>
            <a:ext cx="2018683" cy="747398"/>
          </a:xfrm>
          <a:custGeom>
            <a:avLst/>
            <a:gdLst/>
            <a:ahLst/>
            <a:cxnLst/>
            <a:rect r="r" b="b" t="t" l="l"/>
            <a:pathLst>
              <a:path h="747398" w="2018683">
                <a:moveTo>
                  <a:pt x="0" y="0"/>
                </a:moveTo>
                <a:lnTo>
                  <a:pt x="2018683" y="0"/>
                </a:lnTo>
                <a:lnTo>
                  <a:pt x="2018683" y="747397"/>
                </a:lnTo>
                <a:lnTo>
                  <a:pt x="0" y="747397"/>
                </a:lnTo>
                <a:lnTo>
                  <a:pt x="0" y="0"/>
                </a:lnTo>
                <a:close/>
              </a:path>
            </a:pathLst>
          </a:custGeom>
          <a:blipFill>
            <a:blip r:embed="rId3">
              <a:extLst>
                <a:ext uri="{96DAC541-7B7A-43D3-8B79-37D633B846F1}">
                  <asvg:svgBlip xmlns:asvg="http://schemas.microsoft.com/office/drawing/2016/SVG/main" r:embed="rId4"/>
                </a:ext>
              </a:extLst>
            </a:blip>
            <a:stretch>
              <a:fillRect l="-16456" t="-88726" r="0" b="0"/>
            </a:stretch>
          </a:blipFill>
        </p:spPr>
      </p:sp>
      <p:sp>
        <p:nvSpPr>
          <p:cNvPr name="Freeform 4" id="4"/>
          <p:cNvSpPr/>
          <p:nvPr/>
        </p:nvSpPr>
        <p:spPr>
          <a:xfrm flipH="false" flipV="false" rot="5400000">
            <a:off x="16402533" y="6870908"/>
            <a:ext cx="3199704" cy="1184659"/>
          </a:xfrm>
          <a:custGeom>
            <a:avLst/>
            <a:gdLst/>
            <a:ahLst/>
            <a:cxnLst/>
            <a:rect r="r" b="b" t="t" l="l"/>
            <a:pathLst>
              <a:path h="1184659" w="3199704">
                <a:moveTo>
                  <a:pt x="0" y="0"/>
                </a:moveTo>
                <a:lnTo>
                  <a:pt x="3199704" y="0"/>
                </a:lnTo>
                <a:lnTo>
                  <a:pt x="3199704" y="1184659"/>
                </a:lnTo>
                <a:lnTo>
                  <a:pt x="0" y="1184659"/>
                </a:lnTo>
                <a:lnTo>
                  <a:pt x="0" y="0"/>
                </a:lnTo>
                <a:close/>
              </a:path>
            </a:pathLst>
          </a:custGeom>
          <a:blipFill>
            <a:blip r:embed="rId3">
              <a:extLst>
                <a:ext uri="{96DAC541-7B7A-43D3-8B79-37D633B846F1}">
                  <asvg:svgBlip xmlns:asvg="http://schemas.microsoft.com/office/drawing/2016/SVG/main" r:embed="rId4"/>
                </a:ext>
              </a:extLst>
            </a:blip>
            <a:stretch>
              <a:fillRect l="-16456" t="-88726" r="0" b="0"/>
            </a:stretch>
          </a:blipFill>
        </p:spPr>
      </p:sp>
      <p:sp>
        <p:nvSpPr>
          <p:cNvPr name="Freeform 5" id="5"/>
          <p:cNvSpPr/>
          <p:nvPr/>
        </p:nvSpPr>
        <p:spPr>
          <a:xfrm flipH="false" flipV="false" rot="-10800000">
            <a:off x="-835819" y="6753726"/>
            <a:ext cx="3729038" cy="4114800"/>
          </a:xfrm>
          <a:custGeom>
            <a:avLst/>
            <a:gdLst/>
            <a:ahLst/>
            <a:cxnLst/>
            <a:rect r="r" b="b" t="t" l="l"/>
            <a:pathLst>
              <a:path h="4114800" w="3729038">
                <a:moveTo>
                  <a:pt x="0" y="0"/>
                </a:moveTo>
                <a:lnTo>
                  <a:pt x="3729038" y="0"/>
                </a:lnTo>
                <a:lnTo>
                  <a:pt x="372903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118991" y="1427779"/>
            <a:ext cx="9519003" cy="863600"/>
          </a:xfrm>
          <a:prstGeom prst="rect">
            <a:avLst/>
          </a:prstGeom>
        </p:spPr>
        <p:txBody>
          <a:bodyPr anchor="t" rtlCol="false" tIns="0" lIns="0" bIns="0" rIns="0">
            <a:spAutoFit/>
          </a:bodyPr>
          <a:lstStyle/>
          <a:p>
            <a:pPr algn="l">
              <a:lnSpc>
                <a:spcPts val="7000"/>
              </a:lnSpc>
            </a:pPr>
            <a:r>
              <a:rPr lang="en-US" sz="5000" b="true">
                <a:solidFill>
                  <a:srgbClr val="F37726"/>
                </a:solidFill>
                <a:latin typeface="Inter Bold"/>
                <a:ea typeface="Inter Bold"/>
                <a:cs typeface="Inter Bold"/>
                <a:sym typeface="Inter Bold"/>
              </a:rPr>
              <a:t>PENSANDO NISSO SURGIU A</a:t>
            </a:r>
          </a:p>
        </p:txBody>
      </p:sp>
      <p:sp>
        <p:nvSpPr>
          <p:cNvPr name="Freeform 7" id="7"/>
          <p:cNvSpPr/>
          <p:nvPr/>
        </p:nvSpPr>
        <p:spPr>
          <a:xfrm flipH="false" flipV="false" rot="0">
            <a:off x="1395148" y="3285861"/>
            <a:ext cx="6794802" cy="3715279"/>
          </a:xfrm>
          <a:custGeom>
            <a:avLst/>
            <a:gdLst/>
            <a:ahLst/>
            <a:cxnLst/>
            <a:rect r="r" b="b" t="t" l="l"/>
            <a:pathLst>
              <a:path h="3715279" w="6794802">
                <a:moveTo>
                  <a:pt x="0" y="0"/>
                </a:moveTo>
                <a:lnTo>
                  <a:pt x="6794803" y="0"/>
                </a:lnTo>
                <a:lnTo>
                  <a:pt x="6794803" y="3715278"/>
                </a:lnTo>
                <a:lnTo>
                  <a:pt x="0" y="3715278"/>
                </a:lnTo>
                <a:lnTo>
                  <a:pt x="0" y="0"/>
                </a:lnTo>
                <a:close/>
              </a:path>
            </a:pathLst>
          </a:custGeom>
          <a:blipFill>
            <a:blip r:embed="rId7"/>
            <a:stretch>
              <a:fillRect l="0" t="-19863" r="0" b="-63025"/>
            </a:stretch>
          </a:blipFill>
        </p:spPr>
      </p:sp>
      <p:sp>
        <p:nvSpPr>
          <p:cNvPr name="TextBox 8" id="8"/>
          <p:cNvSpPr txBox="true"/>
          <p:nvPr/>
        </p:nvSpPr>
        <p:spPr>
          <a:xfrm rot="0">
            <a:off x="9052697" y="3247761"/>
            <a:ext cx="7494612" cy="4070249"/>
          </a:xfrm>
          <a:prstGeom prst="rect">
            <a:avLst/>
          </a:prstGeom>
        </p:spPr>
        <p:txBody>
          <a:bodyPr anchor="t" rtlCol="false" tIns="0" lIns="0" bIns="0" rIns="0">
            <a:spAutoFit/>
          </a:bodyPr>
          <a:lstStyle/>
          <a:p>
            <a:pPr algn="just">
              <a:lnSpc>
                <a:spcPts val="2980"/>
              </a:lnSpc>
            </a:pPr>
            <a:r>
              <a:rPr lang="en-US" sz="2128">
                <a:solidFill>
                  <a:srgbClr val="3D4D3A"/>
                </a:solidFill>
                <a:latin typeface="Garet"/>
                <a:ea typeface="Garet"/>
                <a:cs typeface="Garet"/>
                <a:sym typeface="Garet"/>
              </a:rPr>
              <a:t>Um solução baseada em Machine Learning e Deep Learning, que utiliza o poder da </a:t>
            </a:r>
            <a:r>
              <a:rPr lang="en-US" sz="2128" b="true">
                <a:solidFill>
                  <a:srgbClr val="3D4D3A"/>
                </a:solidFill>
                <a:latin typeface="Garet Bold"/>
                <a:ea typeface="Garet Bold"/>
                <a:cs typeface="Garet Bold"/>
                <a:sym typeface="Garet Bold"/>
              </a:rPr>
              <a:t>Natural Language Processing </a:t>
            </a:r>
            <a:r>
              <a:rPr lang="en-US" sz="2128">
                <a:solidFill>
                  <a:srgbClr val="3D4D3A"/>
                </a:solidFill>
                <a:latin typeface="Garet"/>
                <a:ea typeface="Garet"/>
                <a:cs typeface="Garet"/>
                <a:sym typeface="Garet"/>
              </a:rPr>
              <a:t>para recomendar boas práticas de redução de custos operacionais e estratégicos no setor de energia renovável. </a:t>
            </a:r>
          </a:p>
          <a:p>
            <a:pPr algn="just">
              <a:lnSpc>
                <a:spcPts val="2980"/>
              </a:lnSpc>
            </a:pPr>
          </a:p>
          <a:p>
            <a:pPr algn="just">
              <a:lnSpc>
                <a:spcPts val="2980"/>
              </a:lnSpc>
            </a:pPr>
            <a:r>
              <a:rPr lang="en-US" sz="2128">
                <a:solidFill>
                  <a:srgbClr val="3D4D3A"/>
                </a:solidFill>
                <a:latin typeface="Garet"/>
                <a:ea typeface="Garet"/>
                <a:cs typeface="Garet"/>
                <a:sym typeface="Garet"/>
              </a:rPr>
              <a:t>Nossa abordagem não apenas resolve desafios atuais, mas também impulsiona a construção de novas usinas no segmento, transformando e melhorando o futuro energético com inteligência e sustentabilidade.</a:t>
            </a:r>
          </a:p>
        </p:txBody>
      </p:sp>
      <p:sp>
        <p:nvSpPr>
          <p:cNvPr name="Freeform 9" id="9"/>
          <p:cNvSpPr/>
          <p:nvPr/>
        </p:nvSpPr>
        <p:spPr>
          <a:xfrm flipH="false" flipV="false" rot="0">
            <a:off x="11928796" y="7318010"/>
            <a:ext cx="2564112" cy="2279729"/>
          </a:xfrm>
          <a:custGeom>
            <a:avLst/>
            <a:gdLst/>
            <a:ahLst/>
            <a:cxnLst/>
            <a:rect r="r" b="b" t="t" l="l"/>
            <a:pathLst>
              <a:path h="2279729" w="2564112">
                <a:moveTo>
                  <a:pt x="0" y="0"/>
                </a:moveTo>
                <a:lnTo>
                  <a:pt x="2564112" y="0"/>
                </a:lnTo>
                <a:lnTo>
                  <a:pt x="2564112" y="2279728"/>
                </a:lnTo>
                <a:lnTo>
                  <a:pt x="0" y="22797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5881994" y="9612631"/>
            <a:ext cx="1666953" cy="363855"/>
          </a:xfrm>
          <a:prstGeom prst="rect">
            <a:avLst/>
          </a:prstGeom>
        </p:spPr>
        <p:txBody>
          <a:bodyPr anchor="t" rtlCol="false" tIns="0" lIns="0" bIns="0" rIns="0">
            <a:spAutoFit/>
          </a:bodyPr>
          <a:lstStyle/>
          <a:p>
            <a:pPr algn="ctr">
              <a:lnSpc>
                <a:spcPts val="2610"/>
              </a:lnSpc>
            </a:pPr>
            <a:r>
              <a:rPr lang="en-US" sz="3000">
                <a:solidFill>
                  <a:srgbClr val="484848"/>
                </a:solidFill>
                <a:latin typeface="TAN Headline"/>
                <a:ea typeface="TAN Headline"/>
                <a:cs typeface="TAN Headline"/>
                <a:sym typeface="TAN Headline"/>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62546" y="1122398"/>
            <a:ext cx="10563714" cy="887610"/>
          </a:xfrm>
          <a:prstGeom prst="rect">
            <a:avLst/>
          </a:prstGeom>
        </p:spPr>
        <p:txBody>
          <a:bodyPr anchor="t" rtlCol="false" tIns="0" lIns="0" bIns="0" rIns="0">
            <a:spAutoFit/>
          </a:bodyPr>
          <a:lstStyle/>
          <a:p>
            <a:pPr algn="ctr">
              <a:lnSpc>
                <a:spcPts val="7251"/>
              </a:lnSpc>
            </a:pPr>
            <a:r>
              <a:rPr lang="en-US" b="true" sz="5179">
                <a:solidFill>
                  <a:srgbClr val="F37726"/>
                </a:solidFill>
                <a:latin typeface="Inter Bold"/>
                <a:ea typeface="Inter Bold"/>
                <a:cs typeface="Inter Bold"/>
                <a:sym typeface="Inter Bold"/>
              </a:rPr>
              <a:t>ARQUITETURA DA SOLUÇÃO</a:t>
            </a:r>
          </a:p>
        </p:txBody>
      </p:sp>
      <p:sp>
        <p:nvSpPr>
          <p:cNvPr name="TextBox 3" id="3"/>
          <p:cNvSpPr txBox="true"/>
          <p:nvPr/>
        </p:nvSpPr>
        <p:spPr>
          <a:xfrm rot="0">
            <a:off x="2699978" y="8681721"/>
            <a:ext cx="12888045" cy="2101850"/>
          </a:xfrm>
          <a:prstGeom prst="rect">
            <a:avLst/>
          </a:prstGeom>
        </p:spPr>
        <p:txBody>
          <a:bodyPr anchor="t" rtlCol="false" tIns="0" lIns="0" bIns="0" rIns="0">
            <a:spAutoFit/>
          </a:bodyPr>
          <a:lstStyle/>
          <a:p>
            <a:pPr algn="just">
              <a:lnSpc>
                <a:spcPts val="2800"/>
              </a:lnSpc>
            </a:pPr>
            <a:r>
              <a:rPr lang="en-US" sz="2000" i="true">
                <a:solidFill>
                  <a:srgbClr val="484848"/>
                </a:solidFill>
                <a:latin typeface="Garet Italics"/>
                <a:ea typeface="Garet Italics"/>
                <a:cs typeface="Garet Italics"/>
                <a:sym typeface="Garet Italics"/>
              </a:rPr>
              <a:t>É estimado que a arquitetura atenda as necessidades e indique com precisão os pontos de maior potencial de geração energético solar e eólico por meio de modelos de previsão de Machine Learning e Deep Learning.</a:t>
            </a:r>
          </a:p>
          <a:p>
            <a:pPr algn="just">
              <a:lnSpc>
                <a:spcPts val="2800"/>
              </a:lnSpc>
            </a:pPr>
          </a:p>
          <a:p>
            <a:pPr algn="just">
              <a:lnSpc>
                <a:spcPts val="2800"/>
              </a:lnSpc>
            </a:pPr>
          </a:p>
          <a:p>
            <a:pPr algn="just">
              <a:lnSpc>
                <a:spcPts val="2800"/>
              </a:lnSpc>
            </a:pPr>
          </a:p>
        </p:txBody>
      </p:sp>
      <p:sp>
        <p:nvSpPr>
          <p:cNvPr name="Freeform 4" id="4"/>
          <p:cNvSpPr/>
          <p:nvPr/>
        </p:nvSpPr>
        <p:spPr>
          <a:xfrm flipH="false" flipV="false" rot="0">
            <a:off x="0" y="-140877"/>
            <a:ext cx="2018683" cy="747398"/>
          </a:xfrm>
          <a:custGeom>
            <a:avLst/>
            <a:gdLst/>
            <a:ahLst/>
            <a:cxnLst/>
            <a:rect r="r" b="b" t="t" l="l"/>
            <a:pathLst>
              <a:path h="747398" w="2018683">
                <a:moveTo>
                  <a:pt x="0" y="0"/>
                </a:moveTo>
                <a:lnTo>
                  <a:pt x="2018683" y="0"/>
                </a:lnTo>
                <a:lnTo>
                  <a:pt x="2018683" y="747398"/>
                </a:lnTo>
                <a:lnTo>
                  <a:pt x="0" y="747398"/>
                </a:lnTo>
                <a:lnTo>
                  <a:pt x="0" y="0"/>
                </a:lnTo>
                <a:close/>
              </a:path>
            </a:pathLst>
          </a:custGeom>
          <a:blipFill>
            <a:blip r:embed="rId2">
              <a:extLst>
                <a:ext uri="{96DAC541-7B7A-43D3-8B79-37D633B846F1}">
                  <asvg:svgBlip xmlns:asvg="http://schemas.microsoft.com/office/drawing/2016/SVG/main" r:embed="rId3"/>
                </a:ext>
              </a:extLst>
            </a:blip>
            <a:stretch>
              <a:fillRect l="-16456" t="-88726" r="0" b="0"/>
            </a:stretch>
          </a:blipFill>
        </p:spPr>
      </p:sp>
      <p:sp>
        <p:nvSpPr>
          <p:cNvPr name="Freeform 5" id="5"/>
          <p:cNvSpPr/>
          <p:nvPr/>
        </p:nvSpPr>
        <p:spPr>
          <a:xfrm flipH="false" flipV="false" rot="5400000">
            <a:off x="16541425" y="2411764"/>
            <a:ext cx="3199704" cy="1184659"/>
          </a:xfrm>
          <a:custGeom>
            <a:avLst/>
            <a:gdLst/>
            <a:ahLst/>
            <a:cxnLst/>
            <a:rect r="r" b="b" t="t" l="l"/>
            <a:pathLst>
              <a:path h="1184659" w="3199704">
                <a:moveTo>
                  <a:pt x="0" y="0"/>
                </a:moveTo>
                <a:lnTo>
                  <a:pt x="3199704" y="0"/>
                </a:lnTo>
                <a:lnTo>
                  <a:pt x="3199704" y="1184659"/>
                </a:lnTo>
                <a:lnTo>
                  <a:pt x="0" y="1184659"/>
                </a:lnTo>
                <a:lnTo>
                  <a:pt x="0" y="0"/>
                </a:lnTo>
                <a:close/>
              </a:path>
            </a:pathLst>
          </a:custGeom>
          <a:blipFill>
            <a:blip r:embed="rId2">
              <a:extLst>
                <a:ext uri="{96DAC541-7B7A-43D3-8B79-37D633B846F1}">
                  <asvg:svgBlip xmlns:asvg="http://schemas.microsoft.com/office/drawing/2016/SVG/main" r:embed="rId3"/>
                </a:ext>
              </a:extLst>
            </a:blip>
            <a:stretch>
              <a:fillRect l="-16456" t="-88726" r="0" b="0"/>
            </a:stretch>
          </a:blipFill>
        </p:spPr>
      </p:sp>
      <p:sp>
        <p:nvSpPr>
          <p:cNvPr name="Freeform 6" id="6"/>
          <p:cNvSpPr/>
          <p:nvPr/>
        </p:nvSpPr>
        <p:spPr>
          <a:xfrm flipH="false" flipV="false" rot="-10800000">
            <a:off x="-835819" y="6753726"/>
            <a:ext cx="3729038" cy="4114800"/>
          </a:xfrm>
          <a:custGeom>
            <a:avLst/>
            <a:gdLst/>
            <a:ahLst/>
            <a:cxnLst/>
            <a:rect r="r" b="b" t="t" l="l"/>
            <a:pathLst>
              <a:path h="4114800" w="3729038">
                <a:moveTo>
                  <a:pt x="0" y="0"/>
                </a:moveTo>
                <a:lnTo>
                  <a:pt x="3729038" y="0"/>
                </a:lnTo>
                <a:lnTo>
                  <a:pt x="372903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777426" y="2418405"/>
            <a:ext cx="14733149" cy="5450189"/>
            <a:chOff x="0" y="0"/>
            <a:chExt cx="19644198" cy="7266919"/>
          </a:xfrm>
        </p:grpSpPr>
        <p:grpSp>
          <p:nvGrpSpPr>
            <p:cNvPr name="Group 8" id="8"/>
            <p:cNvGrpSpPr/>
            <p:nvPr/>
          </p:nvGrpSpPr>
          <p:grpSpPr>
            <a:xfrm rot="0">
              <a:off x="3872323" y="5852444"/>
              <a:ext cx="15771875" cy="1414475"/>
              <a:chOff x="0" y="0"/>
              <a:chExt cx="9701566" cy="870069"/>
            </a:xfrm>
          </p:grpSpPr>
          <p:sp>
            <p:nvSpPr>
              <p:cNvPr name="Freeform 9" id="9"/>
              <p:cNvSpPr/>
              <p:nvPr/>
            </p:nvSpPr>
            <p:spPr>
              <a:xfrm flipH="false" flipV="false" rot="0">
                <a:off x="0" y="0"/>
                <a:ext cx="9701566" cy="870069"/>
              </a:xfrm>
              <a:custGeom>
                <a:avLst/>
                <a:gdLst/>
                <a:ahLst/>
                <a:cxnLst/>
                <a:rect r="r" b="b" t="t" l="l"/>
                <a:pathLst>
                  <a:path h="870069" w="9701566">
                    <a:moveTo>
                      <a:pt x="0" y="0"/>
                    </a:moveTo>
                    <a:lnTo>
                      <a:pt x="9701566" y="0"/>
                    </a:lnTo>
                    <a:lnTo>
                      <a:pt x="9701566" y="870069"/>
                    </a:lnTo>
                    <a:lnTo>
                      <a:pt x="0" y="870069"/>
                    </a:lnTo>
                    <a:close/>
                  </a:path>
                </a:pathLst>
              </a:custGeom>
              <a:solidFill>
                <a:srgbClr val="ECFFFF"/>
              </a:solidFill>
            </p:spPr>
          </p:sp>
          <p:sp>
            <p:nvSpPr>
              <p:cNvPr name="TextBox 10" id="10"/>
              <p:cNvSpPr txBox="true"/>
              <p:nvPr/>
            </p:nvSpPr>
            <p:spPr>
              <a:xfrm>
                <a:off x="0" y="-19050"/>
                <a:ext cx="9701566" cy="889119"/>
              </a:xfrm>
              <a:prstGeom prst="rect">
                <a:avLst/>
              </a:prstGeom>
            </p:spPr>
            <p:txBody>
              <a:bodyPr anchor="ctr" rtlCol="false" tIns="34171" lIns="34171" bIns="34171" rIns="34171"/>
              <a:lstStyle/>
              <a:p>
                <a:pPr algn="ctr">
                  <a:lnSpc>
                    <a:spcPts val="1130"/>
                  </a:lnSpc>
                </a:pPr>
              </a:p>
            </p:txBody>
          </p:sp>
        </p:grpSp>
        <p:grpSp>
          <p:nvGrpSpPr>
            <p:cNvPr name="Group 11" id="11"/>
            <p:cNvGrpSpPr/>
            <p:nvPr/>
          </p:nvGrpSpPr>
          <p:grpSpPr>
            <a:xfrm rot="0">
              <a:off x="3872323" y="0"/>
              <a:ext cx="15771875" cy="5898490"/>
              <a:chOff x="0" y="0"/>
              <a:chExt cx="9701566" cy="3628268"/>
            </a:xfrm>
          </p:grpSpPr>
          <p:sp>
            <p:nvSpPr>
              <p:cNvPr name="Freeform 12" id="12"/>
              <p:cNvSpPr/>
              <p:nvPr/>
            </p:nvSpPr>
            <p:spPr>
              <a:xfrm flipH="false" flipV="false" rot="0">
                <a:off x="0" y="0"/>
                <a:ext cx="9701566" cy="3628268"/>
              </a:xfrm>
              <a:custGeom>
                <a:avLst/>
                <a:gdLst/>
                <a:ahLst/>
                <a:cxnLst/>
                <a:rect r="r" b="b" t="t" l="l"/>
                <a:pathLst>
                  <a:path h="3628268" w="9701566">
                    <a:moveTo>
                      <a:pt x="0" y="0"/>
                    </a:moveTo>
                    <a:lnTo>
                      <a:pt x="9701566" y="0"/>
                    </a:lnTo>
                    <a:lnTo>
                      <a:pt x="9701566" y="3628268"/>
                    </a:lnTo>
                    <a:lnTo>
                      <a:pt x="0" y="3628268"/>
                    </a:lnTo>
                    <a:close/>
                  </a:path>
                </a:pathLst>
              </a:custGeom>
              <a:solidFill>
                <a:srgbClr val="E5EFEF"/>
              </a:solidFill>
            </p:spPr>
          </p:sp>
          <p:sp>
            <p:nvSpPr>
              <p:cNvPr name="TextBox 13" id="13"/>
              <p:cNvSpPr txBox="true"/>
              <p:nvPr/>
            </p:nvSpPr>
            <p:spPr>
              <a:xfrm>
                <a:off x="0" y="-19050"/>
                <a:ext cx="9701566" cy="3647318"/>
              </a:xfrm>
              <a:prstGeom prst="rect">
                <a:avLst/>
              </a:prstGeom>
            </p:spPr>
            <p:txBody>
              <a:bodyPr anchor="ctr" rtlCol="false" tIns="34171" lIns="34171" bIns="34171" rIns="34171"/>
              <a:lstStyle/>
              <a:p>
                <a:pPr algn="ctr">
                  <a:lnSpc>
                    <a:spcPts val="1130"/>
                  </a:lnSpc>
                </a:pPr>
              </a:p>
            </p:txBody>
          </p:sp>
        </p:grpSp>
        <p:sp>
          <p:nvSpPr>
            <p:cNvPr name="Freeform 14" id="14"/>
            <p:cNvSpPr/>
            <p:nvPr/>
          </p:nvSpPr>
          <p:spPr>
            <a:xfrm flipH="false" flipV="false" rot="-10800000">
              <a:off x="14109788" y="5211156"/>
              <a:ext cx="578140" cy="370010"/>
            </a:xfrm>
            <a:custGeom>
              <a:avLst/>
              <a:gdLst/>
              <a:ahLst/>
              <a:cxnLst/>
              <a:rect r="r" b="b" t="t" l="l"/>
              <a:pathLst>
                <a:path h="370010" w="578140">
                  <a:moveTo>
                    <a:pt x="0" y="0"/>
                  </a:moveTo>
                  <a:lnTo>
                    <a:pt x="578141" y="0"/>
                  </a:lnTo>
                  <a:lnTo>
                    <a:pt x="578141" y="370009"/>
                  </a:lnTo>
                  <a:lnTo>
                    <a:pt x="0" y="3700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0">
              <a:off x="0" y="0"/>
              <a:ext cx="3872323" cy="7266919"/>
              <a:chOff x="0" y="0"/>
              <a:chExt cx="2381936" cy="4470014"/>
            </a:xfrm>
          </p:grpSpPr>
          <p:sp>
            <p:nvSpPr>
              <p:cNvPr name="Freeform 16" id="16"/>
              <p:cNvSpPr/>
              <p:nvPr/>
            </p:nvSpPr>
            <p:spPr>
              <a:xfrm flipH="false" flipV="false" rot="0">
                <a:off x="0" y="0"/>
                <a:ext cx="2381936" cy="4470014"/>
              </a:xfrm>
              <a:custGeom>
                <a:avLst/>
                <a:gdLst/>
                <a:ahLst/>
                <a:cxnLst/>
                <a:rect r="r" b="b" t="t" l="l"/>
                <a:pathLst>
                  <a:path h="4470014" w="2381936">
                    <a:moveTo>
                      <a:pt x="0" y="0"/>
                    </a:moveTo>
                    <a:lnTo>
                      <a:pt x="2381936" y="0"/>
                    </a:lnTo>
                    <a:lnTo>
                      <a:pt x="2381936" y="4470014"/>
                    </a:lnTo>
                    <a:lnTo>
                      <a:pt x="0" y="4470014"/>
                    </a:lnTo>
                    <a:close/>
                  </a:path>
                </a:pathLst>
              </a:custGeom>
              <a:solidFill>
                <a:srgbClr val="B2E5E4"/>
              </a:solidFill>
            </p:spPr>
          </p:sp>
          <p:sp>
            <p:nvSpPr>
              <p:cNvPr name="TextBox 17" id="17"/>
              <p:cNvSpPr txBox="true"/>
              <p:nvPr/>
            </p:nvSpPr>
            <p:spPr>
              <a:xfrm>
                <a:off x="0" y="-19050"/>
                <a:ext cx="2381936" cy="4489064"/>
              </a:xfrm>
              <a:prstGeom prst="rect">
                <a:avLst/>
              </a:prstGeom>
            </p:spPr>
            <p:txBody>
              <a:bodyPr anchor="ctr" rtlCol="false" tIns="34171" lIns="34171" bIns="34171" rIns="34171"/>
              <a:lstStyle/>
              <a:p>
                <a:pPr algn="ctr">
                  <a:lnSpc>
                    <a:spcPts val="1130"/>
                  </a:lnSpc>
                </a:pPr>
              </a:p>
            </p:txBody>
          </p:sp>
        </p:grpSp>
        <p:sp>
          <p:nvSpPr>
            <p:cNvPr name="Freeform 18" id="18"/>
            <p:cNvSpPr/>
            <p:nvPr/>
          </p:nvSpPr>
          <p:spPr>
            <a:xfrm flipH="false" flipV="false" rot="0">
              <a:off x="2141470" y="2736315"/>
              <a:ext cx="312223" cy="312223"/>
            </a:xfrm>
            <a:custGeom>
              <a:avLst/>
              <a:gdLst/>
              <a:ahLst/>
              <a:cxnLst/>
              <a:rect r="r" b="b" t="t" l="l"/>
              <a:pathLst>
                <a:path h="312223" w="312223">
                  <a:moveTo>
                    <a:pt x="0" y="0"/>
                  </a:moveTo>
                  <a:lnTo>
                    <a:pt x="312224" y="0"/>
                  </a:lnTo>
                  <a:lnTo>
                    <a:pt x="312224" y="312224"/>
                  </a:lnTo>
                  <a:lnTo>
                    <a:pt x="0" y="3122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1020275" y="2814336"/>
              <a:ext cx="468406" cy="468406"/>
            </a:xfrm>
            <a:custGeom>
              <a:avLst/>
              <a:gdLst/>
              <a:ahLst/>
              <a:cxnLst/>
              <a:rect r="r" b="b" t="t" l="l"/>
              <a:pathLst>
                <a:path h="468406" w="468406">
                  <a:moveTo>
                    <a:pt x="0" y="0"/>
                  </a:moveTo>
                  <a:lnTo>
                    <a:pt x="468407" y="0"/>
                  </a:lnTo>
                  <a:lnTo>
                    <a:pt x="468407" y="468406"/>
                  </a:lnTo>
                  <a:lnTo>
                    <a:pt x="0" y="4684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1649130" y="2993393"/>
              <a:ext cx="380647" cy="380647"/>
            </a:xfrm>
            <a:custGeom>
              <a:avLst/>
              <a:gdLst/>
              <a:ahLst/>
              <a:cxnLst/>
              <a:rect r="r" b="b" t="t" l="l"/>
              <a:pathLst>
                <a:path h="380647" w="380647">
                  <a:moveTo>
                    <a:pt x="0" y="0"/>
                  </a:moveTo>
                  <a:lnTo>
                    <a:pt x="380647" y="0"/>
                  </a:lnTo>
                  <a:lnTo>
                    <a:pt x="380647" y="380647"/>
                  </a:lnTo>
                  <a:lnTo>
                    <a:pt x="0" y="3806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4454168" y="3870459"/>
              <a:ext cx="786758" cy="786758"/>
            </a:xfrm>
            <a:custGeom>
              <a:avLst/>
              <a:gdLst/>
              <a:ahLst/>
              <a:cxnLst/>
              <a:rect r="r" b="b" t="t" l="l"/>
              <a:pathLst>
                <a:path h="786758" w="786758">
                  <a:moveTo>
                    <a:pt x="0" y="0"/>
                  </a:moveTo>
                  <a:lnTo>
                    <a:pt x="786758" y="0"/>
                  </a:lnTo>
                  <a:lnTo>
                    <a:pt x="786758" y="786758"/>
                  </a:lnTo>
                  <a:lnTo>
                    <a:pt x="0" y="7867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10779112" y="1722161"/>
              <a:ext cx="1402111" cy="1347779"/>
            </a:xfrm>
            <a:custGeom>
              <a:avLst/>
              <a:gdLst/>
              <a:ahLst/>
              <a:cxnLst/>
              <a:rect r="r" b="b" t="t" l="l"/>
              <a:pathLst>
                <a:path h="1347779" w="1402111">
                  <a:moveTo>
                    <a:pt x="0" y="0"/>
                  </a:moveTo>
                  <a:lnTo>
                    <a:pt x="1402111" y="0"/>
                  </a:lnTo>
                  <a:lnTo>
                    <a:pt x="1402111" y="1347779"/>
                  </a:lnTo>
                  <a:lnTo>
                    <a:pt x="0" y="13477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0">
              <a:off x="9492645" y="3092019"/>
              <a:ext cx="919203" cy="919203"/>
            </a:xfrm>
            <a:custGeom>
              <a:avLst/>
              <a:gdLst/>
              <a:ahLst/>
              <a:cxnLst/>
              <a:rect r="r" b="b" t="t" l="l"/>
              <a:pathLst>
                <a:path h="919203" w="919203">
                  <a:moveTo>
                    <a:pt x="0" y="0"/>
                  </a:moveTo>
                  <a:lnTo>
                    <a:pt x="919203" y="0"/>
                  </a:lnTo>
                  <a:lnTo>
                    <a:pt x="919203" y="919203"/>
                  </a:lnTo>
                  <a:lnTo>
                    <a:pt x="0" y="9192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0">
              <a:off x="9694311" y="3289358"/>
              <a:ext cx="515870" cy="513056"/>
            </a:xfrm>
            <a:custGeom>
              <a:avLst/>
              <a:gdLst/>
              <a:ahLst/>
              <a:cxnLst/>
              <a:rect r="r" b="b" t="t" l="l"/>
              <a:pathLst>
                <a:path h="513056" w="515870">
                  <a:moveTo>
                    <a:pt x="0" y="0"/>
                  </a:moveTo>
                  <a:lnTo>
                    <a:pt x="515870" y="0"/>
                  </a:lnTo>
                  <a:lnTo>
                    <a:pt x="515870" y="513056"/>
                  </a:lnTo>
                  <a:lnTo>
                    <a:pt x="0" y="51305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5" id="25"/>
            <p:cNvSpPr/>
            <p:nvPr/>
          </p:nvSpPr>
          <p:spPr>
            <a:xfrm flipH="false" flipV="false" rot="0">
              <a:off x="11680399" y="3581328"/>
              <a:ext cx="889281" cy="889281"/>
            </a:xfrm>
            <a:custGeom>
              <a:avLst/>
              <a:gdLst/>
              <a:ahLst/>
              <a:cxnLst/>
              <a:rect r="r" b="b" t="t" l="l"/>
              <a:pathLst>
                <a:path h="889281" w="889281">
                  <a:moveTo>
                    <a:pt x="0" y="0"/>
                  </a:moveTo>
                  <a:lnTo>
                    <a:pt x="889280" y="0"/>
                  </a:lnTo>
                  <a:lnTo>
                    <a:pt x="889280" y="889281"/>
                  </a:lnTo>
                  <a:lnTo>
                    <a:pt x="0" y="8892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6" id="26"/>
            <p:cNvSpPr/>
            <p:nvPr/>
          </p:nvSpPr>
          <p:spPr>
            <a:xfrm flipH="false" flipV="false" rot="0">
              <a:off x="11817330" y="3713635"/>
              <a:ext cx="615418" cy="655969"/>
            </a:xfrm>
            <a:custGeom>
              <a:avLst/>
              <a:gdLst/>
              <a:ahLst/>
              <a:cxnLst/>
              <a:rect r="r" b="b" t="t" l="l"/>
              <a:pathLst>
                <a:path h="655969" w="615418">
                  <a:moveTo>
                    <a:pt x="0" y="0"/>
                  </a:moveTo>
                  <a:lnTo>
                    <a:pt x="615418" y="0"/>
                  </a:lnTo>
                  <a:lnTo>
                    <a:pt x="615418" y="655968"/>
                  </a:lnTo>
                  <a:lnTo>
                    <a:pt x="0" y="65596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7" id="27"/>
            <p:cNvSpPr/>
            <p:nvPr/>
          </p:nvSpPr>
          <p:spPr>
            <a:xfrm flipH="false" flipV="false" rot="0">
              <a:off x="13229848" y="3061269"/>
              <a:ext cx="1013582" cy="782469"/>
            </a:xfrm>
            <a:custGeom>
              <a:avLst/>
              <a:gdLst/>
              <a:ahLst/>
              <a:cxnLst/>
              <a:rect r="r" b="b" t="t" l="l"/>
              <a:pathLst>
                <a:path h="782469" w="1013582">
                  <a:moveTo>
                    <a:pt x="0" y="0"/>
                  </a:moveTo>
                  <a:lnTo>
                    <a:pt x="1013582" y="0"/>
                  </a:lnTo>
                  <a:lnTo>
                    <a:pt x="1013582" y="782469"/>
                  </a:lnTo>
                  <a:lnTo>
                    <a:pt x="0" y="782469"/>
                  </a:lnTo>
                  <a:lnTo>
                    <a:pt x="0" y="0"/>
                  </a:lnTo>
                  <a:close/>
                </a:path>
              </a:pathLst>
            </a:custGeom>
            <a:blipFill>
              <a:blip r:embed="rId18"/>
              <a:stretch>
                <a:fillRect l="0" t="-25115" r="0" b="-4421"/>
              </a:stretch>
            </a:blipFill>
          </p:spPr>
        </p:sp>
        <p:sp>
          <p:nvSpPr>
            <p:cNvPr name="Freeform 28" id="28"/>
            <p:cNvSpPr/>
            <p:nvPr/>
          </p:nvSpPr>
          <p:spPr>
            <a:xfrm flipH="false" flipV="false" rot="0">
              <a:off x="13277037" y="2948613"/>
              <a:ext cx="919203" cy="919203"/>
            </a:xfrm>
            <a:custGeom>
              <a:avLst/>
              <a:gdLst/>
              <a:ahLst/>
              <a:cxnLst/>
              <a:rect r="r" b="b" t="t" l="l"/>
              <a:pathLst>
                <a:path h="919203" w="919203">
                  <a:moveTo>
                    <a:pt x="0" y="0"/>
                  </a:moveTo>
                  <a:lnTo>
                    <a:pt x="919204" y="0"/>
                  </a:lnTo>
                  <a:lnTo>
                    <a:pt x="919204" y="919203"/>
                  </a:lnTo>
                  <a:lnTo>
                    <a:pt x="0" y="9192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9" id="29"/>
            <p:cNvSpPr/>
            <p:nvPr/>
          </p:nvSpPr>
          <p:spPr>
            <a:xfrm flipH="false" flipV="false" rot="0">
              <a:off x="14433557" y="3536864"/>
              <a:ext cx="919203" cy="919203"/>
            </a:xfrm>
            <a:custGeom>
              <a:avLst/>
              <a:gdLst/>
              <a:ahLst/>
              <a:cxnLst/>
              <a:rect r="r" b="b" t="t" l="l"/>
              <a:pathLst>
                <a:path h="919203" w="919203">
                  <a:moveTo>
                    <a:pt x="0" y="0"/>
                  </a:moveTo>
                  <a:lnTo>
                    <a:pt x="919203" y="0"/>
                  </a:lnTo>
                  <a:lnTo>
                    <a:pt x="919203" y="919203"/>
                  </a:lnTo>
                  <a:lnTo>
                    <a:pt x="0" y="9192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0" id="30"/>
            <p:cNvSpPr/>
            <p:nvPr/>
          </p:nvSpPr>
          <p:spPr>
            <a:xfrm flipH="false" flipV="false" rot="0">
              <a:off x="17533845" y="3732128"/>
              <a:ext cx="582793" cy="591395"/>
            </a:xfrm>
            <a:custGeom>
              <a:avLst/>
              <a:gdLst/>
              <a:ahLst/>
              <a:cxnLst/>
              <a:rect r="r" b="b" t="t" l="l"/>
              <a:pathLst>
                <a:path h="591395" w="582793">
                  <a:moveTo>
                    <a:pt x="0" y="0"/>
                  </a:moveTo>
                  <a:lnTo>
                    <a:pt x="582792" y="0"/>
                  </a:lnTo>
                  <a:lnTo>
                    <a:pt x="582792" y="591395"/>
                  </a:lnTo>
                  <a:lnTo>
                    <a:pt x="0" y="591395"/>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31" id="31"/>
            <p:cNvSpPr/>
            <p:nvPr/>
          </p:nvSpPr>
          <p:spPr>
            <a:xfrm flipH="false" flipV="false" rot="0">
              <a:off x="17348047" y="3594945"/>
              <a:ext cx="919203" cy="919203"/>
            </a:xfrm>
            <a:custGeom>
              <a:avLst/>
              <a:gdLst/>
              <a:ahLst/>
              <a:cxnLst/>
              <a:rect r="r" b="b" t="t" l="l"/>
              <a:pathLst>
                <a:path h="919203" w="919203">
                  <a:moveTo>
                    <a:pt x="0" y="0"/>
                  </a:moveTo>
                  <a:lnTo>
                    <a:pt x="919203" y="0"/>
                  </a:lnTo>
                  <a:lnTo>
                    <a:pt x="919203" y="919204"/>
                  </a:lnTo>
                  <a:lnTo>
                    <a:pt x="0" y="91920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2" id="32"/>
            <p:cNvSpPr/>
            <p:nvPr/>
          </p:nvSpPr>
          <p:spPr>
            <a:xfrm flipH="false" flipV="false" rot="0">
              <a:off x="14348263" y="1861799"/>
              <a:ext cx="898020" cy="1041183"/>
            </a:xfrm>
            <a:custGeom>
              <a:avLst/>
              <a:gdLst/>
              <a:ahLst/>
              <a:cxnLst/>
              <a:rect r="r" b="b" t="t" l="l"/>
              <a:pathLst>
                <a:path h="1041183" w="898020">
                  <a:moveTo>
                    <a:pt x="0" y="0"/>
                  </a:moveTo>
                  <a:lnTo>
                    <a:pt x="898020" y="0"/>
                  </a:lnTo>
                  <a:lnTo>
                    <a:pt x="898020" y="1041183"/>
                  </a:lnTo>
                  <a:lnTo>
                    <a:pt x="0" y="104118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33" id="33"/>
            <p:cNvSpPr/>
            <p:nvPr/>
          </p:nvSpPr>
          <p:spPr>
            <a:xfrm flipH="false" flipV="false" rot="0">
              <a:off x="17238750" y="1788637"/>
              <a:ext cx="1282648" cy="997259"/>
            </a:xfrm>
            <a:custGeom>
              <a:avLst/>
              <a:gdLst/>
              <a:ahLst/>
              <a:cxnLst/>
              <a:rect r="r" b="b" t="t" l="l"/>
              <a:pathLst>
                <a:path h="997259" w="1282648">
                  <a:moveTo>
                    <a:pt x="0" y="0"/>
                  </a:moveTo>
                  <a:lnTo>
                    <a:pt x="1282648" y="0"/>
                  </a:lnTo>
                  <a:lnTo>
                    <a:pt x="1282648" y="997259"/>
                  </a:lnTo>
                  <a:lnTo>
                    <a:pt x="0" y="997259"/>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34" id="34"/>
            <p:cNvSpPr/>
            <p:nvPr/>
          </p:nvSpPr>
          <p:spPr>
            <a:xfrm flipH="false" flipV="false" rot="7989134">
              <a:off x="10369239" y="3029036"/>
              <a:ext cx="563367" cy="246177"/>
            </a:xfrm>
            <a:custGeom>
              <a:avLst/>
              <a:gdLst/>
              <a:ahLst/>
              <a:cxnLst/>
              <a:rect r="r" b="b" t="t" l="l"/>
              <a:pathLst>
                <a:path h="246177" w="563367">
                  <a:moveTo>
                    <a:pt x="0" y="0"/>
                  </a:moveTo>
                  <a:lnTo>
                    <a:pt x="563367" y="0"/>
                  </a:lnTo>
                  <a:lnTo>
                    <a:pt x="563367" y="246177"/>
                  </a:lnTo>
                  <a:lnTo>
                    <a:pt x="0" y="246177"/>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35" id="35"/>
            <p:cNvSpPr/>
            <p:nvPr/>
          </p:nvSpPr>
          <p:spPr>
            <a:xfrm flipH="false" flipV="false" rot="3733239">
              <a:off x="11572166" y="3220977"/>
              <a:ext cx="490327" cy="214261"/>
            </a:xfrm>
            <a:custGeom>
              <a:avLst/>
              <a:gdLst/>
              <a:ahLst/>
              <a:cxnLst/>
              <a:rect r="r" b="b" t="t" l="l"/>
              <a:pathLst>
                <a:path h="214261" w="490327">
                  <a:moveTo>
                    <a:pt x="0" y="0"/>
                  </a:moveTo>
                  <a:lnTo>
                    <a:pt x="490328" y="0"/>
                  </a:lnTo>
                  <a:lnTo>
                    <a:pt x="490328" y="214260"/>
                  </a:lnTo>
                  <a:lnTo>
                    <a:pt x="0" y="21426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36" id="36"/>
            <p:cNvSpPr/>
            <p:nvPr/>
          </p:nvSpPr>
          <p:spPr>
            <a:xfrm flipH="false" flipV="false" rot="8100000">
              <a:off x="13865657" y="2660635"/>
              <a:ext cx="563367" cy="246177"/>
            </a:xfrm>
            <a:custGeom>
              <a:avLst/>
              <a:gdLst/>
              <a:ahLst/>
              <a:cxnLst/>
              <a:rect r="r" b="b" t="t" l="l"/>
              <a:pathLst>
                <a:path h="246177" w="563367">
                  <a:moveTo>
                    <a:pt x="0" y="0"/>
                  </a:moveTo>
                  <a:lnTo>
                    <a:pt x="563367" y="0"/>
                  </a:lnTo>
                  <a:lnTo>
                    <a:pt x="563367" y="246177"/>
                  </a:lnTo>
                  <a:lnTo>
                    <a:pt x="0" y="246177"/>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37" id="37"/>
            <p:cNvSpPr/>
            <p:nvPr/>
          </p:nvSpPr>
          <p:spPr>
            <a:xfrm flipH="false" flipV="false" rot="5335410">
              <a:off x="14627130" y="3127544"/>
              <a:ext cx="490327" cy="214261"/>
            </a:xfrm>
            <a:custGeom>
              <a:avLst/>
              <a:gdLst/>
              <a:ahLst/>
              <a:cxnLst/>
              <a:rect r="r" b="b" t="t" l="l"/>
              <a:pathLst>
                <a:path h="214261" w="490327">
                  <a:moveTo>
                    <a:pt x="0" y="0"/>
                  </a:moveTo>
                  <a:lnTo>
                    <a:pt x="490327" y="0"/>
                  </a:lnTo>
                  <a:lnTo>
                    <a:pt x="490327" y="214260"/>
                  </a:lnTo>
                  <a:lnTo>
                    <a:pt x="0" y="21426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38" id="38"/>
            <p:cNvSpPr/>
            <p:nvPr/>
          </p:nvSpPr>
          <p:spPr>
            <a:xfrm flipH="false" flipV="false" rot="5400000">
              <a:off x="17580077" y="3089514"/>
              <a:ext cx="490327" cy="214261"/>
            </a:xfrm>
            <a:custGeom>
              <a:avLst/>
              <a:gdLst/>
              <a:ahLst/>
              <a:cxnLst/>
              <a:rect r="r" b="b" t="t" l="l"/>
              <a:pathLst>
                <a:path h="214261" w="490327">
                  <a:moveTo>
                    <a:pt x="0" y="0"/>
                  </a:moveTo>
                  <a:lnTo>
                    <a:pt x="490328" y="0"/>
                  </a:lnTo>
                  <a:lnTo>
                    <a:pt x="490328" y="214261"/>
                  </a:lnTo>
                  <a:lnTo>
                    <a:pt x="0" y="214261"/>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39" id="39"/>
            <p:cNvSpPr/>
            <p:nvPr/>
          </p:nvSpPr>
          <p:spPr>
            <a:xfrm flipH="false" flipV="false" rot="0">
              <a:off x="884503" y="1747999"/>
              <a:ext cx="638663" cy="715589"/>
            </a:xfrm>
            <a:custGeom>
              <a:avLst/>
              <a:gdLst/>
              <a:ahLst/>
              <a:cxnLst/>
              <a:rect r="r" b="b" t="t" l="l"/>
              <a:pathLst>
                <a:path h="715589" w="638663">
                  <a:moveTo>
                    <a:pt x="0" y="0"/>
                  </a:moveTo>
                  <a:lnTo>
                    <a:pt x="638663" y="0"/>
                  </a:lnTo>
                  <a:lnTo>
                    <a:pt x="638663" y="715589"/>
                  </a:lnTo>
                  <a:lnTo>
                    <a:pt x="0" y="7155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40" id="40"/>
            <p:cNvSpPr/>
            <p:nvPr/>
          </p:nvSpPr>
          <p:spPr>
            <a:xfrm flipH="false" flipV="false" rot="0">
              <a:off x="1764041" y="1775709"/>
              <a:ext cx="638663" cy="715589"/>
            </a:xfrm>
            <a:custGeom>
              <a:avLst/>
              <a:gdLst/>
              <a:ahLst/>
              <a:cxnLst/>
              <a:rect r="r" b="b" t="t" l="l"/>
              <a:pathLst>
                <a:path h="715589" w="638663">
                  <a:moveTo>
                    <a:pt x="0" y="0"/>
                  </a:moveTo>
                  <a:lnTo>
                    <a:pt x="638663" y="0"/>
                  </a:lnTo>
                  <a:lnTo>
                    <a:pt x="638663" y="715589"/>
                  </a:lnTo>
                  <a:lnTo>
                    <a:pt x="0" y="7155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41" id="41"/>
            <p:cNvSpPr/>
            <p:nvPr/>
          </p:nvSpPr>
          <p:spPr>
            <a:xfrm flipH="false" flipV="false" rot="0">
              <a:off x="4124498" y="1624443"/>
              <a:ext cx="1549859" cy="1549859"/>
            </a:xfrm>
            <a:custGeom>
              <a:avLst/>
              <a:gdLst/>
              <a:ahLst/>
              <a:cxnLst/>
              <a:rect r="r" b="b" t="t" l="l"/>
              <a:pathLst>
                <a:path h="1549859" w="1549859">
                  <a:moveTo>
                    <a:pt x="0" y="0"/>
                  </a:moveTo>
                  <a:lnTo>
                    <a:pt x="1549859" y="0"/>
                  </a:lnTo>
                  <a:lnTo>
                    <a:pt x="1549859" y="1549859"/>
                  </a:lnTo>
                  <a:lnTo>
                    <a:pt x="0" y="1549859"/>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42" id="42"/>
            <p:cNvSpPr/>
            <p:nvPr/>
          </p:nvSpPr>
          <p:spPr>
            <a:xfrm flipH="false" flipV="false" rot="0">
              <a:off x="11235758" y="4323523"/>
              <a:ext cx="889281" cy="889281"/>
            </a:xfrm>
            <a:custGeom>
              <a:avLst/>
              <a:gdLst/>
              <a:ahLst/>
              <a:cxnLst/>
              <a:rect r="r" b="b" t="t" l="l"/>
              <a:pathLst>
                <a:path h="889281" w="889281">
                  <a:moveTo>
                    <a:pt x="0" y="0"/>
                  </a:moveTo>
                  <a:lnTo>
                    <a:pt x="889281" y="0"/>
                  </a:lnTo>
                  <a:lnTo>
                    <a:pt x="889281" y="889281"/>
                  </a:lnTo>
                  <a:lnTo>
                    <a:pt x="0" y="8892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3" id="43"/>
            <p:cNvSpPr/>
            <p:nvPr/>
          </p:nvSpPr>
          <p:spPr>
            <a:xfrm flipH="false" flipV="false" rot="0">
              <a:off x="11440780" y="4528545"/>
              <a:ext cx="479236" cy="479236"/>
            </a:xfrm>
            <a:custGeom>
              <a:avLst/>
              <a:gdLst/>
              <a:ahLst/>
              <a:cxnLst/>
              <a:rect r="r" b="b" t="t" l="l"/>
              <a:pathLst>
                <a:path h="479236" w="479236">
                  <a:moveTo>
                    <a:pt x="0" y="0"/>
                  </a:moveTo>
                  <a:lnTo>
                    <a:pt x="479237" y="0"/>
                  </a:lnTo>
                  <a:lnTo>
                    <a:pt x="479237" y="479236"/>
                  </a:lnTo>
                  <a:lnTo>
                    <a:pt x="0" y="479236"/>
                  </a:lnTo>
                  <a:lnTo>
                    <a:pt x="0" y="0"/>
                  </a:lnTo>
                  <a:close/>
                </a:path>
              </a:pathLst>
            </a:custGeom>
            <a:blipFill>
              <a:blip r:embed="rId31"/>
              <a:stretch>
                <a:fillRect l="0" t="0" r="0" b="0"/>
              </a:stretch>
            </a:blipFill>
          </p:spPr>
        </p:sp>
        <p:sp>
          <p:nvSpPr>
            <p:cNvPr name="Freeform 44" id="44"/>
            <p:cNvSpPr/>
            <p:nvPr/>
          </p:nvSpPr>
          <p:spPr>
            <a:xfrm flipH="false" flipV="false" rot="6390034">
              <a:off x="10990594" y="3301084"/>
              <a:ext cx="490327" cy="214261"/>
            </a:xfrm>
            <a:custGeom>
              <a:avLst/>
              <a:gdLst/>
              <a:ahLst/>
              <a:cxnLst/>
              <a:rect r="r" b="b" t="t" l="l"/>
              <a:pathLst>
                <a:path h="214261" w="490327">
                  <a:moveTo>
                    <a:pt x="0" y="0"/>
                  </a:moveTo>
                  <a:lnTo>
                    <a:pt x="490328" y="0"/>
                  </a:lnTo>
                  <a:lnTo>
                    <a:pt x="490328" y="214261"/>
                  </a:lnTo>
                  <a:lnTo>
                    <a:pt x="0" y="214261"/>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45" id="45"/>
            <p:cNvSpPr/>
            <p:nvPr/>
          </p:nvSpPr>
          <p:spPr>
            <a:xfrm flipH="false" flipV="false" rot="0">
              <a:off x="10411848" y="3594945"/>
              <a:ext cx="919203" cy="919203"/>
            </a:xfrm>
            <a:custGeom>
              <a:avLst/>
              <a:gdLst/>
              <a:ahLst/>
              <a:cxnLst/>
              <a:rect r="r" b="b" t="t" l="l"/>
              <a:pathLst>
                <a:path h="919203" w="919203">
                  <a:moveTo>
                    <a:pt x="0" y="0"/>
                  </a:moveTo>
                  <a:lnTo>
                    <a:pt x="919203" y="0"/>
                  </a:lnTo>
                  <a:lnTo>
                    <a:pt x="919203" y="919204"/>
                  </a:lnTo>
                  <a:lnTo>
                    <a:pt x="0" y="91920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6" id="46"/>
            <p:cNvSpPr/>
            <p:nvPr/>
          </p:nvSpPr>
          <p:spPr>
            <a:xfrm flipH="false" flipV="false" rot="0">
              <a:off x="10583813" y="3713635"/>
              <a:ext cx="575273" cy="676069"/>
            </a:xfrm>
            <a:custGeom>
              <a:avLst/>
              <a:gdLst/>
              <a:ahLst/>
              <a:cxnLst/>
              <a:rect r="r" b="b" t="t" l="l"/>
              <a:pathLst>
                <a:path h="676069" w="575273">
                  <a:moveTo>
                    <a:pt x="0" y="0"/>
                  </a:moveTo>
                  <a:lnTo>
                    <a:pt x="575273" y="0"/>
                  </a:lnTo>
                  <a:lnTo>
                    <a:pt x="575273" y="676069"/>
                  </a:lnTo>
                  <a:lnTo>
                    <a:pt x="0" y="676069"/>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47" id="47"/>
            <p:cNvSpPr/>
            <p:nvPr/>
          </p:nvSpPr>
          <p:spPr>
            <a:xfrm flipH="false" flipV="false" rot="0">
              <a:off x="14533901" y="3673709"/>
              <a:ext cx="712382" cy="690011"/>
            </a:xfrm>
            <a:custGeom>
              <a:avLst/>
              <a:gdLst/>
              <a:ahLst/>
              <a:cxnLst/>
              <a:rect r="r" b="b" t="t" l="l"/>
              <a:pathLst>
                <a:path h="690011" w="712382">
                  <a:moveTo>
                    <a:pt x="0" y="0"/>
                  </a:moveTo>
                  <a:lnTo>
                    <a:pt x="712382" y="0"/>
                  </a:lnTo>
                  <a:lnTo>
                    <a:pt x="712382" y="690011"/>
                  </a:lnTo>
                  <a:lnTo>
                    <a:pt x="0" y="690011"/>
                  </a:lnTo>
                  <a:lnTo>
                    <a:pt x="0" y="0"/>
                  </a:lnTo>
                  <a:close/>
                </a:path>
              </a:pathLst>
            </a:custGeom>
            <a:blipFill>
              <a:blip r:embed="rId34"/>
              <a:stretch>
                <a:fillRect l="-87355" t="0" r="-90689" b="-50706"/>
              </a:stretch>
            </a:blipFill>
          </p:spPr>
        </p:sp>
        <p:sp>
          <p:nvSpPr>
            <p:cNvPr name="Freeform 48" id="48"/>
            <p:cNvSpPr/>
            <p:nvPr/>
          </p:nvSpPr>
          <p:spPr>
            <a:xfrm flipH="false" flipV="false" rot="0">
              <a:off x="4546255" y="3914551"/>
              <a:ext cx="624383" cy="751003"/>
            </a:xfrm>
            <a:custGeom>
              <a:avLst/>
              <a:gdLst/>
              <a:ahLst/>
              <a:cxnLst/>
              <a:rect r="r" b="b" t="t" l="l"/>
              <a:pathLst>
                <a:path h="751003" w="624383">
                  <a:moveTo>
                    <a:pt x="0" y="0"/>
                  </a:moveTo>
                  <a:lnTo>
                    <a:pt x="624383" y="0"/>
                  </a:lnTo>
                  <a:lnTo>
                    <a:pt x="624383" y="751003"/>
                  </a:lnTo>
                  <a:lnTo>
                    <a:pt x="0" y="751003"/>
                  </a:lnTo>
                  <a:lnTo>
                    <a:pt x="0" y="0"/>
                  </a:lnTo>
                  <a:close/>
                </a:path>
              </a:pathLst>
            </a:custGeom>
            <a:blipFill>
              <a:blip r:embed="rId35"/>
              <a:stretch>
                <a:fillRect l="0" t="-19295" r="-175196" b="-33140"/>
              </a:stretch>
            </a:blipFill>
          </p:spPr>
        </p:sp>
        <p:sp>
          <p:nvSpPr>
            <p:cNvPr name="Freeform 49" id="49"/>
            <p:cNvSpPr/>
            <p:nvPr/>
          </p:nvSpPr>
          <p:spPr>
            <a:xfrm flipH="false" flipV="false" rot="5335410">
              <a:off x="4613283" y="3400095"/>
              <a:ext cx="490327" cy="214261"/>
            </a:xfrm>
            <a:custGeom>
              <a:avLst/>
              <a:gdLst/>
              <a:ahLst/>
              <a:cxnLst/>
              <a:rect r="r" b="b" t="t" l="l"/>
              <a:pathLst>
                <a:path h="214261" w="490327">
                  <a:moveTo>
                    <a:pt x="0" y="0"/>
                  </a:moveTo>
                  <a:lnTo>
                    <a:pt x="490327" y="0"/>
                  </a:lnTo>
                  <a:lnTo>
                    <a:pt x="490327" y="214260"/>
                  </a:lnTo>
                  <a:lnTo>
                    <a:pt x="0" y="21426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50" id="50"/>
            <p:cNvSpPr/>
            <p:nvPr/>
          </p:nvSpPr>
          <p:spPr>
            <a:xfrm flipH="false" flipV="false" rot="0">
              <a:off x="7585471" y="1775709"/>
              <a:ext cx="1299072" cy="1273091"/>
            </a:xfrm>
            <a:custGeom>
              <a:avLst/>
              <a:gdLst/>
              <a:ahLst/>
              <a:cxnLst/>
              <a:rect r="r" b="b" t="t" l="l"/>
              <a:pathLst>
                <a:path h="1273091" w="1299072">
                  <a:moveTo>
                    <a:pt x="0" y="0"/>
                  </a:moveTo>
                  <a:lnTo>
                    <a:pt x="1299072" y="0"/>
                  </a:lnTo>
                  <a:lnTo>
                    <a:pt x="1299072" y="1273091"/>
                  </a:lnTo>
                  <a:lnTo>
                    <a:pt x="0" y="1273091"/>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51" id="51"/>
            <p:cNvSpPr/>
            <p:nvPr/>
          </p:nvSpPr>
          <p:spPr>
            <a:xfrm flipH="false" flipV="false" rot="0">
              <a:off x="7548001" y="3729611"/>
              <a:ext cx="919203" cy="919203"/>
            </a:xfrm>
            <a:custGeom>
              <a:avLst/>
              <a:gdLst/>
              <a:ahLst/>
              <a:cxnLst/>
              <a:rect r="r" b="b" t="t" l="l"/>
              <a:pathLst>
                <a:path h="919203" w="919203">
                  <a:moveTo>
                    <a:pt x="0" y="0"/>
                  </a:moveTo>
                  <a:lnTo>
                    <a:pt x="919204" y="0"/>
                  </a:lnTo>
                  <a:lnTo>
                    <a:pt x="919204" y="919203"/>
                  </a:lnTo>
                  <a:lnTo>
                    <a:pt x="0" y="9192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2" id="52"/>
            <p:cNvSpPr/>
            <p:nvPr/>
          </p:nvSpPr>
          <p:spPr>
            <a:xfrm flipH="false" flipV="false" rot="5335410">
              <a:off x="7741574" y="3320291"/>
              <a:ext cx="490327" cy="214261"/>
            </a:xfrm>
            <a:custGeom>
              <a:avLst/>
              <a:gdLst/>
              <a:ahLst/>
              <a:cxnLst/>
              <a:rect r="r" b="b" t="t" l="l"/>
              <a:pathLst>
                <a:path h="214261" w="490327">
                  <a:moveTo>
                    <a:pt x="0" y="0"/>
                  </a:moveTo>
                  <a:lnTo>
                    <a:pt x="490328" y="0"/>
                  </a:lnTo>
                  <a:lnTo>
                    <a:pt x="490328" y="214260"/>
                  </a:lnTo>
                  <a:lnTo>
                    <a:pt x="0" y="21426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53" id="53"/>
            <p:cNvSpPr/>
            <p:nvPr/>
          </p:nvSpPr>
          <p:spPr>
            <a:xfrm flipH="false" flipV="false" rot="0">
              <a:off x="7648345" y="3866456"/>
              <a:ext cx="712382" cy="690011"/>
            </a:xfrm>
            <a:custGeom>
              <a:avLst/>
              <a:gdLst/>
              <a:ahLst/>
              <a:cxnLst/>
              <a:rect r="r" b="b" t="t" l="l"/>
              <a:pathLst>
                <a:path h="690011" w="712382">
                  <a:moveTo>
                    <a:pt x="0" y="0"/>
                  </a:moveTo>
                  <a:lnTo>
                    <a:pt x="712382" y="0"/>
                  </a:lnTo>
                  <a:lnTo>
                    <a:pt x="712382" y="690010"/>
                  </a:lnTo>
                  <a:lnTo>
                    <a:pt x="0" y="690010"/>
                  </a:lnTo>
                  <a:lnTo>
                    <a:pt x="0" y="0"/>
                  </a:lnTo>
                  <a:close/>
                </a:path>
              </a:pathLst>
            </a:custGeom>
            <a:blipFill>
              <a:blip r:embed="rId34"/>
              <a:stretch>
                <a:fillRect l="-87355" t="0" r="-90689" b="-50706"/>
              </a:stretch>
            </a:blipFill>
          </p:spPr>
        </p:sp>
        <p:sp>
          <p:nvSpPr>
            <p:cNvPr name="Freeform 54" id="54"/>
            <p:cNvSpPr/>
            <p:nvPr/>
          </p:nvSpPr>
          <p:spPr>
            <a:xfrm flipH="false" flipV="false" rot="0">
              <a:off x="8955364" y="6286036"/>
              <a:ext cx="1658361" cy="641233"/>
            </a:xfrm>
            <a:custGeom>
              <a:avLst/>
              <a:gdLst/>
              <a:ahLst/>
              <a:cxnLst/>
              <a:rect r="r" b="b" t="t" l="l"/>
              <a:pathLst>
                <a:path h="641233" w="1658361">
                  <a:moveTo>
                    <a:pt x="0" y="0"/>
                  </a:moveTo>
                  <a:lnTo>
                    <a:pt x="1658361" y="0"/>
                  </a:lnTo>
                  <a:lnTo>
                    <a:pt x="1658361" y="641233"/>
                  </a:lnTo>
                  <a:lnTo>
                    <a:pt x="0" y="641233"/>
                  </a:lnTo>
                  <a:lnTo>
                    <a:pt x="0" y="0"/>
                  </a:lnTo>
                  <a:close/>
                </a:path>
              </a:pathLst>
            </a:custGeom>
            <a:blipFill>
              <a:blip r:embed="rId38"/>
              <a:stretch>
                <a:fillRect l="0" t="0" r="0" b="0"/>
              </a:stretch>
            </a:blipFill>
          </p:spPr>
        </p:sp>
        <p:sp>
          <p:nvSpPr>
            <p:cNvPr name="Freeform 55" id="55"/>
            <p:cNvSpPr/>
            <p:nvPr/>
          </p:nvSpPr>
          <p:spPr>
            <a:xfrm flipH="false" flipV="false" rot="0">
              <a:off x="3216972" y="2041026"/>
              <a:ext cx="463162" cy="716692"/>
            </a:xfrm>
            <a:custGeom>
              <a:avLst/>
              <a:gdLst/>
              <a:ahLst/>
              <a:cxnLst/>
              <a:rect r="r" b="b" t="t" l="l"/>
              <a:pathLst>
                <a:path h="716692" w="463162">
                  <a:moveTo>
                    <a:pt x="0" y="0"/>
                  </a:moveTo>
                  <a:lnTo>
                    <a:pt x="463163" y="0"/>
                  </a:lnTo>
                  <a:lnTo>
                    <a:pt x="463163" y="716692"/>
                  </a:lnTo>
                  <a:lnTo>
                    <a:pt x="0" y="716692"/>
                  </a:lnTo>
                  <a:lnTo>
                    <a:pt x="0" y="0"/>
                  </a:lnTo>
                  <a:close/>
                </a:path>
              </a:pathLst>
            </a:custGeom>
            <a:blipFill>
              <a:blip r:embed="rId39">
                <a:extLst>
                  <a:ext uri="{96DAC541-7B7A-43D3-8B79-37D633B846F1}">
                    <asvg:svgBlip xmlns:asvg="http://schemas.microsoft.com/office/drawing/2016/SVG/main" r:embed="rId40"/>
                  </a:ext>
                </a:extLst>
              </a:blip>
              <a:stretch>
                <a:fillRect l="0" t="0" r="0" b="0"/>
              </a:stretch>
            </a:blipFill>
          </p:spPr>
        </p:sp>
        <p:sp>
          <p:nvSpPr>
            <p:cNvPr name="Freeform 56" id="56"/>
            <p:cNvSpPr/>
            <p:nvPr/>
          </p:nvSpPr>
          <p:spPr>
            <a:xfrm flipH="false" flipV="false" rot="0">
              <a:off x="6524709" y="2019623"/>
              <a:ext cx="463162" cy="716692"/>
            </a:xfrm>
            <a:custGeom>
              <a:avLst/>
              <a:gdLst/>
              <a:ahLst/>
              <a:cxnLst/>
              <a:rect r="r" b="b" t="t" l="l"/>
              <a:pathLst>
                <a:path h="716692" w="463162">
                  <a:moveTo>
                    <a:pt x="0" y="0"/>
                  </a:moveTo>
                  <a:lnTo>
                    <a:pt x="463163" y="0"/>
                  </a:lnTo>
                  <a:lnTo>
                    <a:pt x="463163" y="716692"/>
                  </a:lnTo>
                  <a:lnTo>
                    <a:pt x="0" y="716692"/>
                  </a:lnTo>
                  <a:lnTo>
                    <a:pt x="0" y="0"/>
                  </a:lnTo>
                  <a:close/>
                </a:path>
              </a:pathLst>
            </a:custGeom>
            <a:blipFill>
              <a:blip r:embed="rId39">
                <a:extLst>
                  <a:ext uri="{96DAC541-7B7A-43D3-8B79-37D633B846F1}">
                    <asvg:svgBlip xmlns:asvg="http://schemas.microsoft.com/office/drawing/2016/SVG/main" r:embed="rId40"/>
                  </a:ext>
                </a:extLst>
              </a:blip>
              <a:stretch>
                <a:fillRect l="0" t="0" r="0" b="0"/>
              </a:stretch>
            </a:blipFill>
          </p:spPr>
        </p:sp>
        <p:sp>
          <p:nvSpPr>
            <p:cNvPr name="Freeform 57" id="57"/>
            <p:cNvSpPr/>
            <p:nvPr/>
          </p:nvSpPr>
          <p:spPr>
            <a:xfrm flipH="false" flipV="false" rot="0">
              <a:off x="9492645" y="2019623"/>
              <a:ext cx="463162" cy="716692"/>
            </a:xfrm>
            <a:custGeom>
              <a:avLst/>
              <a:gdLst/>
              <a:ahLst/>
              <a:cxnLst/>
              <a:rect r="r" b="b" t="t" l="l"/>
              <a:pathLst>
                <a:path h="716692" w="463162">
                  <a:moveTo>
                    <a:pt x="0" y="0"/>
                  </a:moveTo>
                  <a:lnTo>
                    <a:pt x="463162" y="0"/>
                  </a:lnTo>
                  <a:lnTo>
                    <a:pt x="463162" y="716692"/>
                  </a:lnTo>
                  <a:lnTo>
                    <a:pt x="0" y="716692"/>
                  </a:lnTo>
                  <a:lnTo>
                    <a:pt x="0" y="0"/>
                  </a:lnTo>
                  <a:close/>
                </a:path>
              </a:pathLst>
            </a:custGeom>
            <a:blipFill>
              <a:blip r:embed="rId39">
                <a:extLst>
                  <a:ext uri="{96DAC541-7B7A-43D3-8B79-37D633B846F1}">
                    <asvg:svgBlip xmlns:asvg="http://schemas.microsoft.com/office/drawing/2016/SVG/main" r:embed="rId40"/>
                  </a:ext>
                </a:extLst>
              </a:blip>
              <a:stretch>
                <a:fillRect l="0" t="0" r="0" b="0"/>
              </a:stretch>
            </a:blipFill>
          </p:spPr>
        </p:sp>
        <p:sp>
          <p:nvSpPr>
            <p:cNvPr name="Freeform 58" id="58"/>
            <p:cNvSpPr/>
            <p:nvPr/>
          </p:nvSpPr>
          <p:spPr>
            <a:xfrm flipH="false" flipV="false" rot="0">
              <a:off x="12998267" y="1915992"/>
              <a:ext cx="463162" cy="716692"/>
            </a:xfrm>
            <a:custGeom>
              <a:avLst/>
              <a:gdLst/>
              <a:ahLst/>
              <a:cxnLst/>
              <a:rect r="r" b="b" t="t" l="l"/>
              <a:pathLst>
                <a:path h="716692" w="463162">
                  <a:moveTo>
                    <a:pt x="0" y="0"/>
                  </a:moveTo>
                  <a:lnTo>
                    <a:pt x="463162" y="0"/>
                  </a:lnTo>
                  <a:lnTo>
                    <a:pt x="463162" y="716693"/>
                  </a:lnTo>
                  <a:lnTo>
                    <a:pt x="0" y="716693"/>
                  </a:lnTo>
                  <a:lnTo>
                    <a:pt x="0" y="0"/>
                  </a:lnTo>
                  <a:close/>
                </a:path>
              </a:pathLst>
            </a:custGeom>
            <a:blipFill>
              <a:blip r:embed="rId39">
                <a:extLst>
                  <a:ext uri="{96DAC541-7B7A-43D3-8B79-37D633B846F1}">
                    <asvg:svgBlip xmlns:asvg="http://schemas.microsoft.com/office/drawing/2016/SVG/main" r:embed="rId40"/>
                  </a:ext>
                </a:extLst>
              </a:blip>
              <a:stretch>
                <a:fillRect l="0" t="0" r="0" b="0"/>
              </a:stretch>
            </a:blipFill>
          </p:spPr>
        </p:sp>
        <p:sp>
          <p:nvSpPr>
            <p:cNvPr name="Freeform 59" id="59"/>
            <p:cNvSpPr/>
            <p:nvPr/>
          </p:nvSpPr>
          <p:spPr>
            <a:xfrm flipH="false" flipV="false" rot="0">
              <a:off x="16058377" y="2019623"/>
              <a:ext cx="463162" cy="716692"/>
            </a:xfrm>
            <a:custGeom>
              <a:avLst/>
              <a:gdLst/>
              <a:ahLst/>
              <a:cxnLst/>
              <a:rect r="r" b="b" t="t" l="l"/>
              <a:pathLst>
                <a:path h="716692" w="463162">
                  <a:moveTo>
                    <a:pt x="0" y="0"/>
                  </a:moveTo>
                  <a:lnTo>
                    <a:pt x="463162" y="0"/>
                  </a:lnTo>
                  <a:lnTo>
                    <a:pt x="463162" y="716692"/>
                  </a:lnTo>
                  <a:lnTo>
                    <a:pt x="0" y="716692"/>
                  </a:lnTo>
                  <a:lnTo>
                    <a:pt x="0" y="0"/>
                  </a:lnTo>
                  <a:close/>
                </a:path>
              </a:pathLst>
            </a:custGeom>
            <a:blipFill>
              <a:blip r:embed="rId39">
                <a:extLst>
                  <a:ext uri="{96DAC541-7B7A-43D3-8B79-37D633B846F1}">
                    <asvg:svgBlip xmlns:asvg="http://schemas.microsoft.com/office/drawing/2016/SVG/main" r:embed="rId40"/>
                  </a:ext>
                </a:extLst>
              </a:blip>
              <a:stretch>
                <a:fillRect l="0" t="0" r="0" b="0"/>
              </a:stretch>
            </a:blipFill>
          </p:spPr>
        </p:sp>
        <p:sp>
          <p:nvSpPr>
            <p:cNvPr name="Freeform 60" id="60"/>
            <p:cNvSpPr/>
            <p:nvPr/>
          </p:nvSpPr>
          <p:spPr>
            <a:xfrm flipH="false" flipV="false" rot="3130779">
              <a:off x="5447252" y="3320291"/>
              <a:ext cx="490327" cy="214261"/>
            </a:xfrm>
            <a:custGeom>
              <a:avLst/>
              <a:gdLst/>
              <a:ahLst/>
              <a:cxnLst/>
              <a:rect r="r" b="b" t="t" l="l"/>
              <a:pathLst>
                <a:path h="214261" w="490327">
                  <a:moveTo>
                    <a:pt x="0" y="0"/>
                  </a:moveTo>
                  <a:lnTo>
                    <a:pt x="490327" y="0"/>
                  </a:lnTo>
                  <a:lnTo>
                    <a:pt x="490327" y="214260"/>
                  </a:lnTo>
                  <a:lnTo>
                    <a:pt x="0" y="21426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61" id="61"/>
            <p:cNvSpPr/>
            <p:nvPr/>
          </p:nvSpPr>
          <p:spPr>
            <a:xfrm flipH="false" flipV="false" rot="0">
              <a:off x="5775412" y="3536864"/>
              <a:ext cx="919203" cy="919203"/>
            </a:xfrm>
            <a:custGeom>
              <a:avLst/>
              <a:gdLst/>
              <a:ahLst/>
              <a:cxnLst/>
              <a:rect r="r" b="b" t="t" l="l"/>
              <a:pathLst>
                <a:path h="919203" w="919203">
                  <a:moveTo>
                    <a:pt x="0" y="0"/>
                  </a:moveTo>
                  <a:lnTo>
                    <a:pt x="919203" y="0"/>
                  </a:lnTo>
                  <a:lnTo>
                    <a:pt x="919203" y="919203"/>
                  </a:lnTo>
                  <a:lnTo>
                    <a:pt x="0" y="9192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62" id="62"/>
            <p:cNvSpPr/>
            <p:nvPr/>
          </p:nvSpPr>
          <p:spPr>
            <a:xfrm flipH="false" flipV="false" rot="0">
              <a:off x="5910709" y="3672162"/>
              <a:ext cx="648609" cy="648609"/>
            </a:xfrm>
            <a:custGeom>
              <a:avLst/>
              <a:gdLst/>
              <a:ahLst/>
              <a:cxnLst/>
              <a:rect r="r" b="b" t="t" l="l"/>
              <a:pathLst>
                <a:path h="648609" w="648609">
                  <a:moveTo>
                    <a:pt x="0" y="0"/>
                  </a:moveTo>
                  <a:lnTo>
                    <a:pt x="648609" y="0"/>
                  </a:lnTo>
                  <a:lnTo>
                    <a:pt x="648609" y="648608"/>
                  </a:lnTo>
                  <a:lnTo>
                    <a:pt x="0" y="648608"/>
                  </a:lnTo>
                  <a:lnTo>
                    <a:pt x="0" y="0"/>
                  </a:lnTo>
                  <a:close/>
                </a:path>
              </a:pathLst>
            </a:custGeom>
            <a:blipFill>
              <a:blip r:embed="rId41"/>
              <a:stretch>
                <a:fillRect l="0" t="0" r="0" b="0"/>
              </a:stretch>
            </a:blipFill>
          </p:spPr>
        </p:sp>
        <p:sp>
          <p:nvSpPr>
            <p:cNvPr name="TextBox 63" id="63"/>
            <p:cNvSpPr txBox="true"/>
            <p:nvPr/>
          </p:nvSpPr>
          <p:spPr>
            <a:xfrm rot="0">
              <a:off x="10411848" y="309678"/>
              <a:ext cx="2281371" cy="740557"/>
            </a:xfrm>
            <a:prstGeom prst="rect">
              <a:avLst/>
            </a:prstGeom>
          </p:spPr>
          <p:txBody>
            <a:bodyPr anchor="t" rtlCol="false" tIns="0" lIns="0" bIns="0" rIns="0">
              <a:spAutoFit/>
            </a:bodyPr>
            <a:lstStyle/>
            <a:p>
              <a:pPr algn="ctr">
                <a:lnSpc>
                  <a:spcPts val="2124"/>
                </a:lnSpc>
              </a:pPr>
              <a:r>
                <a:rPr lang="en-US" b="true" sz="1517" i="true">
                  <a:solidFill>
                    <a:srgbClr val="484848"/>
                  </a:solidFill>
                  <a:latin typeface="Cooper Hewitt Bold Italics"/>
                  <a:ea typeface="Cooper Hewitt Bold Italics"/>
                  <a:cs typeface="Cooper Hewitt Bold Italics"/>
                  <a:sym typeface="Cooper Hewitt Bold Italics"/>
                </a:rPr>
                <a:t>Predictive Modeling  </a:t>
              </a:r>
            </a:p>
          </p:txBody>
        </p:sp>
        <p:sp>
          <p:nvSpPr>
            <p:cNvPr name="TextBox 64" id="64"/>
            <p:cNvSpPr txBox="true"/>
            <p:nvPr/>
          </p:nvSpPr>
          <p:spPr>
            <a:xfrm rot="0">
              <a:off x="13309780" y="5250895"/>
              <a:ext cx="714714" cy="304047"/>
            </a:xfrm>
            <a:prstGeom prst="rect">
              <a:avLst/>
            </a:prstGeom>
          </p:spPr>
          <p:txBody>
            <a:bodyPr anchor="t" rtlCol="false" tIns="0" lIns="0" bIns="0" rIns="0">
              <a:spAutoFit/>
            </a:bodyPr>
            <a:lstStyle/>
            <a:p>
              <a:pPr algn="ctr">
                <a:lnSpc>
                  <a:spcPts val="1737"/>
                </a:lnSpc>
              </a:pPr>
              <a:r>
                <a:rPr lang="en-US" sz="1240">
                  <a:solidFill>
                    <a:srgbClr val="000000"/>
                  </a:solidFill>
                  <a:latin typeface="Cooper Hewitt"/>
                  <a:ea typeface="Cooper Hewitt"/>
                  <a:cs typeface="Cooper Hewitt"/>
                  <a:sym typeface="Cooper Hewitt"/>
                </a:rPr>
                <a:t>Extract </a:t>
              </a:r>
            </a:p>
          </p:txBody>
        </p:sp>
        <p:sp>
          <p:nvSpPr>
            <p:cNvPr name="TextBox 65" id="65"/>
            <p:cNvSpPr txBox="true"/>
            <p:nvPr/>
          </p:nvSpPr>
          <p:spPr>
            <a:xfrm rot="0">
              <a:off x="14818203" y="5268562"/>
              <a:ext cx="939819" cy="304047"/>
            </a:xfrm>
            <a:prstGeom prst="rect">
              <a:avLst/>
            </a:prstGeom>
          </p:spPr>
          <p:txBody>
            <a:bodyPr anchor="t" rtlCol="false" tIns="0" lIns="0" bIns="0" rIns="0">
              <a:spAutoFit/>
            </a:bodyPr>
            <a:lstStyle/>
            <a:p>
              <a:pPr algn="ctr">
                <a:lnSpc>
                  <a:spcPts val="1737"/>
                </a:lnSpc>
              </a:pPr>
              <a:r>
                <a:rPr lang="en-US" sz="1240">
                  <a:solidFill>
                    <a:srgbClr val="000000"/>
                  </a:solidFill>
                  <a:latin typeface="Cooper Hewitt"/>
                  <a:ea typeface="Cooper Hewitt"/>
                  <a:cs typeface="Cooper Hewitt"/>
                  <a:sym typeface="Cooper Hewitt"/>
                </a:rPr>
                <a:t>Transform</a:t>
              </a:r>
            </a:p>
          </p:txBody>
        </p:sp>
        <p:sp>
          <p:nvSpPr>
            <p:cNvPr name="TextBox 66" id="66"/>
            <p:cNvSpPr txBox="true"/>
            <p:nvPr/>
          </p:nvSpPr>
          <p:spPr>
            <a:xfrm rot="0">
              <a:off x="3929470" y="332619"/>
              <a:ext cx="2081388" cy="382685"/>
            </a:xfrm>
            <a:prstGeom prst="rect">
              <a:avLst/>
            </a:prstGeom>
          </p:spPr>
          <p:txBody>
            <a:bodyPr anchor="t" rtlCol="false" tIns="0" lIns="0" bIns="0" rIns="0">
              <a:spAutoFit/>
            </a:bodyPr>
            <a:lstStyle/>
            <a:p>
              <a:pPr algn="ctr">
                <a:lnSpc>
                  <a:spcPts val="2124"/>
                </a:lnSpc>
              </a:pPr>
              <a:r>
                <a:rPr lang="en-US" sz="1517" b="true">
                  <a:solidFill>
                    <a:srgbClr val="484848"/>
                  </a:solidFill>
                  <a:latin typeface="Cooper Hewitt Bold"/>
                  <a:ea typeface="Cooper Hewitt Bold"/>
                  <a:cs typeface="Cooper Hewitt Bold"/>
                  <a:sym typeface="Cooper Hewitt Bold"/>
                </a:rPr>
                <a:t>Data Ingestion</a:t>
              </a:r>
            </a:p>
          </p:txBody>
        </p:sp>
        <p:sp>
          <p:nvSpPr>
            <p:cNvPr name="TextBox 67" id="67"/>
            <p:cNvSpPr txBox="true"/>
            <p:nvPr/>
          </p:nvSpPr>
          <p:spPr>
            <a:xfrm rot="0">
              <a:off x="14075209" y="255468"/>
              <a:ext cx="1499791" cy="1098428"/>
            </a:xfrm>
            <a:prstGeom prst="rect">
              <a:avLst/>
            </a:prstGeom>
          </p:spPr>
          <p:txBody>
            <a:bodyPr anchor="t" rtlCol="false" tIns="0" lIns="0" bIns="0" rIns="0">
              <a:spAutoFit/>
            </a:bodyPr>
            <a:lstStyle/>
            <a:p>
              <a:pPr algn="ctr">
                <a:lnSpc>
                  <a:spcPts val="2124"/>
                </a:lnSpc>
              </a:pPr>
              <a:r>
                <a:rPr lang="en-US" b="true" sz="1517" i="true">
                  <a:solidFill>
                    <a:srgbClr val="484848"/>
                  </a:solidFill>
                  <a:latin typeface="Cooper Hewitt Bold Italics"/>
                  <a:ea typeface="Cooper Hewitt Bold Italics"/>
                  <a:cs typeface="Cooper Hewitt Bold Italics"/>
                  <a:sym typeface="Cooper Hewitt Bold Italics"/>
                </a:rPr>
                <a:t>Results Storage &amp; Processing</a:t>
              </a:r>
            </a:p>
          </p:txBody>
        </p:sp>
        <p:sp>
          <p:nvSpPr>
            <p:cNvPr name="TextBox 68" id="68"/>
            <p:cNvSpPr txBox="true"/>
            <p:nvPr/>
          </p:nvSpPr>
          <p:spPr>
            <a:xfrm rot="0">
              <a:off x="16672946" y="345547"/>
              <a:ext cx="2269405" cy="740557"/>
            </a:xfrm>
            <a:prstGeom prst="rect">
              <a:avLst/>
            </a:prstGeom>
          </p:spPr>
          <p:txBody>
            <a:bodyPr anchor="t" rtlCol="false" tIns="0" lIns="0" bIns="0" rIns="0">
              <a:spAutoFit/>
            </a:bodyPr>
            <a:lstStyle/>
            <a:p>
              <a:pPr algn="ctr">
                <a:lnSpc>
                  <a:spcPts val="2124"/>
                </a:lnSpc>
              </a:pPr>
              <a:r>
                <a:rPr lang="en-US" b="true" sz="1517" i="true">
                  <a:solidFill>
                    <a:srgbClr val="484848"/>
                  </a:solidFill>
                  <a:latin typeface="Cooper Hewitt Bold Italics"/>
                  <a:ea typeface="Cooper Hewitt Bold Italics"/>
                  <a:cs typeface="Cooper Hewitt Bold Italics"/>
                  <a:sym typeface="Cooper Hewitt Bold Italics"/>
                </a:rPr>
                <a:t>Data Visualization &amp; Reporting</a:t>
              </a:r>
            </a:p>
          </p:txBody>
        </p:sp>
        <p:sp>
          <p:nvSpPr>
            <p:cNvPr name="TextBox 69" id="69"/>
            <p:cNvSpPr txBox="true"/>
            <p:nvPr/>
          </p:nvSpPr>
          <p:spPr>
            <a:xfrm rot="0">
              <a:off x="1089558" y="332619"/>
              <a:ext cx="1499791" cy="382685"/>
            </a:xfrm>
            <a:prstGeom prst="rect">
              <a:avLst/>
            </a:prstGeom>
          </p:spPr>
          <p:txBody>
            <a:bodyPr anchor="t" rtlCol="false" tIns="0" lIns="0" bIns="0" rIns="0">
              <a:spAutoFit/>
            </a:bodyPr>
            <a:lstStyle/>
            <a:p>
              <a:pPr algn="ctr">
                <a:lnSpc>
                  <a:spcPts val="2124"/>
                </a:lnSpc>
              </a:pPr>
              <a:r>
                <a:rPr lang="en-US" sz="1517" b="true">
                  <a:solidFill>
                    <a:srgbClr val="484848"/>
                  </a:solidFill>
                  <a:latin typeface="Cooper Hewitt Bold"/>
                  <a:ea typeface="Cooper Hewitt Bold"/>
                  <a:cs typeface="Cooper Hewitt Bold"/>
                  <a:sym typeface="Cooper Hewitt Bold"/>
                </a:rPr>
                <a:t>Data collect</a:t>
              </a:r>
            </a:p>
          </p:txBody>
        </p:sp>
        <p:sp>
          <p:nvSpPr>
            <p:cNvPr name="TextBox 70" id="70"/>
            <p:cNvSpPr txBox="true"/>
            <p:nvPr/>
          </p:nvSpPr>
          <p:spPr>
            <a:xfrm rot="0">
              <a:off x="1123072" y="3863943"/>
              <a:ext cx="1396994" cy="459580"/>
            </a:xfrm>
            <a:prstGeom prst="rect">
              <a:avLst/>
            </a:prstGeom>
          </p:spPr>
          <p:txBody>
            <a:bodyPr anchor="t" rtlCol="false" tIns="0" lIns="0" bIns="0" rIns="0">
              <a:spAutoFit/>
            </a:bodyPr>
            <a:lstStyle/>
            <a:p>
              <a:pPr algn="ctr">
                <a:lnSpc>
                  <a:spcPts val="1353"/>
                </a:lnSpc>
              </a:pPr>
              <a:r>
                <a:rPr lang="en-US" b="true" sz="966" i="true">
                  <a:solidFill>
                    <a:srgbClr val="000000"/>
                  </a:solidFill>
                  <a:latin typeface="Cooper Hewitt Bold Italics"/>
                  <a:ea typeface="Cooper Hewitt Bold Italics"/>
                  <a:cs typeface="Cooper Hewitt Bold Italics"/>
                  <a:sym typeface="Cooper Hewitt Bold Italics"/>
                </a:rPr>
                <a:t>Images and </a:t>
              </a:r>
            </a:p>
            <a:p>
              <a:pPr algn="ctr">
                <a:lnSpc>
                  <a:spcPts val="1353"/>
                </a:lnSpc>
              </a:pPr>
              <a:r>
                <a:rPr lang="en-US" b="true" sz="966" i="true">
                  <a:solidFill>
                    <a:srgbClr val="000000"/>
                  </a:solidFill>
                  <a:latin typeface="Cooper Hewitt Bold Italics"/>
                  <a:ea typeface="Cooper Hewitt Bold Italics"/>
                  <a:cs typeface="Cooper Hewitt Bold Italics"/>
                  <a:sym typeface="Cooper Hewitt Bold Italics"/>
                </a:rPr>
                <a:t>public data</a:t>
              </a:r>
            </a:p>
          </p:txBody>
        </p:sp>
        <p:sp>
          <p:nvSpPr>
            <p:cNvPr name="TextBox 71" id="71"/>
            <p:cNvSpPr txBox="true"/>
            <p:nvPr/>
          </p:nvSpPr>
          <p:spPr>
            <a:xfrm rot="0">
              <a:off x="7128494" y="6414154"/>
              <a:ext cx="2281371" cy="327848"/>
            </a:xfrm>
            <a:prstGeom prst="rect">
              <a:avLst/>
            </a:prstGeom>
          </p:spPr>
          <p:txBody>
            <a:bodyPr anchor="t" rtlCol="false" tIns="0" lIns="0" bIns="0" rIns="0">
              <a:spAutoFit/>
            </a:bodyPr>
            <a:lstStyle/>
            <a:p>
              <a:pPr algn="l">
                <a:lnSpc>
                  <a:spcPts val="1896"/>
                </a:lnSpc>
              </a:pPr>
              <a:r>
                <a:rPr lang="en-US" sz="1354" i="true" b="true">
                  <a:solidFill>
                    <a:srgbClr val="484848"/>
                  </a:solidFill>
                  <a:latin typeface="Cooper Hewitt Bold Italics"/>
                  <a:ea typeface="Cooper Hewitt Bold Italics"/>
                  <a:cs typeface="Cooper Hewitt Bold Italics"/>
                  <a:sym typeface="Cooper Hewitt Bold Italics"/>
                </a:rPr>
                <a:t>Orchestration</a:t>
              </a:r>
            </a:p>
          </p:txBody>
        </p:sp>
        <p:sp>
          <p:nvSpPr>
            <p:cNvPr name="TextBox 72" id="72"/>
            <p:cNvSpPr txBox="true"/>
            <p:nvPr/>
          </p:nvSpPr>
          <p:spPr>
            <a:xfrm rot="0">
              <a:off x="7014809" y="309678"/>
              <a:ext cx="2281371" cy="740557"/>
            </a:xfrm>
            <a:prstGeom prst="rect">
              <a:avLst/>
            </a:prstGeom>
          </p:spPr>
          <p:txBody>
            <a:bodyPr anchor="t" rtlCol="false" tIns="0" lIns="0" bIns="0" rIns="0">
              <a:spAutoFit/>
            </a:bodyPr>
            <a:lstStyle/>
            <a:p>
              <a:pPr algn="ctr">
                <a:lnSpc>
                  <a:spcPts val="2124"/>
                </a:lnSpc>
              </a:pPr>
              <a:r>
                <a:rPr lang="en-US" b="true" sz="1517" i="true">
                  <a:solidFill>
                    <a:srgbClr val="484848"/>
                  </a:solidFill>
                  <a:latin typeface="Cooper Hewitt Bold Italics"/>
                  <a:ea typeface="Cooper Hewitt Bold Italics"/>
                  <a:cs typeface="Cooper Hewitt Bold Italics"/>
                  <a:sym typeface="Cooper Hewitt Bold Italics"/>
                </a:rPr>
                <a:t>Data Preparation &amp; Cleansing</a:t>
              </a:r>
            </a:p>
          </p:txBody>
        </p:sp>
        <p:sp>
          <p:nvSpPr>
            <p:cNvPr name="TextBox 73" id="73"/>
            <p:cNvSpPr txBox="true"/>
            <p:nvPr/>
          </p:nvSpPr>
          <p:spPr>
            <a:xfrm rot="0">
              <a:off x="11435611" y="6255864"/>
              <a:ext cx="2281371" cy="644427"/>
            </a:xfrm>
            <a:prstGeom prst="rect">
              <a:avLst/>
            </a:prstGeom>
          </p:spPr>
          <p:txBody>
            <a:bodyPr anchor="t" rtlCol="false" tIns="0" lIns="0" bIns="0" rIns="0">
              <a:spAutoFit/>
            </a:bodyPr>
            <a:lstStyle/>
            <a:p>
              <a:pPr algn="l">
                <a:lnSpc>
                  <a:spcPts val="1896"/>
                </a:lnSpc>
              </a:pPr>
              <a:r>
                <a:rPr lang="en-US" sz="1354" i="true" b="true">
                  <a:solidFill>
                    <a:srgbClr val="484848"/>
                  </a:solidFill>
                  <a:latin typeface="Cooper Hewitt Bold Italics"/>
                  <a:ea typeface="Cooper Hewitt Bold Italics"/>
                  <a:cs typeface="Cooper Hewitt Bold Italics"/>
                  <a:sym typeface="Cooper Hewitt Bold Italics"/>
                </a:rPr>
                <a:t>Monitoring &amp;</a:t>
              </a:r>
            </a:p>
            <a:p>
              <a:pPr algn="l">
                <a:lnSpc>
                  <a:spcPts val="1896"/>
                </a:lnSpc>
              </a:pPr>
              <a:r>
                <a:rPr lang="en-US" sz="1354" i="true" b="true">
                  <a:solidFill>
                    <a:srgbClr val="484848"/>
                  </a:solidFill>
                  <a:latin typeface="Cooper Hewitt Bold Italics"/>
                  <a:ea typeface="Cooper Hewitt Bold Italics"/>
                  <a:cs typeface="Cooper Hewitt Bold Italics"/>
                  <a:sym typeface="Cooper Hewitt Bold Italics"/>
                </a:rPr>
                <a:t>Backup </a:t>
              </a:r>
            </a:p>
          </p:txBody>
        </p:sp>
        <p:sp>
          <p:nvSpPr>
            <p:cNvPr name="Freeform 74" id="74"/>
            <p:cNvSpPr/>
            <p:nvPr/>
          </p:nvSpPr>
          <p:spPr>
            <a:xfrm flipH="false" flipV="false" rot="0">
              <a:off x="13086525" y="6208186"/>
              <a:ext cx="712382" cy="690011"/>
            </a:xfrm>
            <a:custGeom>
              <a:avLst/>
              <a:gdLst/>
              <a:ahLst/>
              <a:cxnLst/>
              <a:rect r="r" b="b" t="t" l="l"/>
              <a:pathLst>
                <a:path h="690011" w="712382">
                  <a:moveTo>
                    <a:pt x="0" y="0"/>
                  </a:moveTo>
                  <a:lnTo>
                    <a:pt x="712382" y="0"/>
                  </a:lnTo>
                  <a:lnTo>
                    <a:pt x="712382" y="690011"/>
                  </a:lnTo>
                  <a:lnTo>
                    <a:pt x="0" y="690011"/>
                  </a:lnTo>
                  <a:lnTo>
                    <a:pt x="0" y="0"/>
                  </a:lnTo>
                  <a:close/>
                </a:path>
              </a:pathLst>
            </a:custGeom>
            <a:blipFill>
              <a:blip r:embed="rId34"/>
              <a:stretch>
                <a:fillRect l="-87355" t="0" r="-90689" b="-50706"/>
              </a:stretch>
            </a:blipFill>
          </p:spPr>
        </p:sp>
        <p:sp>
          <p:nvSpPr>
            <p:cNvPr name="Freeform 75" id="75"/>
            <p:cNvSpPr/>
            <p:nvPr/>
          </p:nvSpPr>
          <p:spPr>
            <a:xfrm flipH="false" flipV="false" rot="0">
              <a:off x="14053547" y="6313014"/>
              <a:ext cx="480354" cy="480354"/>
            </a:xfrm>
            <a:custGeom>
              <a:avLst/>
              <a:gdLst/>
              <a:ahLst/>
              <a:cxnLst/>
              <a:rect r="r" b="b" t="t" l="l"/>
              <a:pathLst>
                <a:path h="480354" w="480354">
                  <a:moveTo>
                    <a:pt x="0" y="0"/>
                  </a:moveTo>
                  <a:lnTo>
                    <a:pt x="480354" y="0"/>
                  </a:lnTo>
                  <a:lnTo>
                    <a:pt x="480354" y="480355"/>
                  </a:lnTo>
                  <a:lnTo>
                    <a:pt x="0" y="480355"/>
                  </a:lnTo>
                  <a:lnTo>
                    <a:pt x="0" y="0"/>
                  </a:lnTo>
                  <a:close/>
                </a:path>
              </a:pathLst>
            </a:custGeom>
            <a:blipFill>
              <a:blip r:embed="rId41"/>
              <a:stretch>
                <a:fillRect l="0" t="0" r="0" b="0"/>
              </a:stretch>
            </a:blipFill>
          </p:spPr>
        </p:sp>
      </p:grpSp>
      <p:sp>
        <p:nvSpPr>
          <p:cNvPr name="TextBox 76" id="76"/>
          <p:cNvSpPr txBox="true"/>
          <p:nvPr/>
        </p:nvSpPr>
        <p:spPr>
          <a:xfrm rot="0">
            <a:off x="15881994" y="9612631"/>
            <a:ext cx="1666953" cy="363855"/>
          </a:xfrm>
          <a:prstGeom prst="rect">
            <a:avLst/>
          </a:prstGeom>
        </p:spPr>
        <p:txBody>
          <a:bodyPr anchor="t" rtlCol="false" tIns="0" lIns="0" bIns="0" rIns="0">
            <a:spAutoFit/>
          </a:bodyPr>
          <a:lstStyle/>
          <a:p>
            <a:pPr algn="ctr">
              <a:lnSpc>
                <a:spcPts val="2610"/>
              </a:lnSpc>
            </a:pPr>
            <a:r>
              <a:rPr lang="en-US" sz="3000">
                <a:solidFill>
                  <a:srgbClr val="484848"/>
                </a:solidFill>
                <a:latin typeface="TAN Headline"/>
                <a:ea typeface="TAN Headline"/>
                <a:cs typeface="TAN Headline"/>
                <a:sym typeface="TAN Headline"/>
              </a:rPr>
              <a:t>6</a:t>
            </a:r>
          </a:p>
        </p:txBody>
      </p:sp>
      <p:sp>
        <p:nvSpPr>
          <p:cNvPr name="Freeform 77" id="77"/>
          <p:cNvSpPr/>
          <p:nvPr/>
        </p:nvSpPr>
        <p:spPr>
          <a:xfrm flipH="false" flipV="false" rot="0">
            <a:off x="15011580" y="175228"/>
            <a:ext cx="2247720" cy="1229014"/>
          </a:xfrm>
          <a:custGeom>
            <a:avLst/>
            <a:gdLst/>
            <a:ahLst/>
            <a:cxnLst/>
            <a:rect r="r" b="b" t="t" l="l"/>
            <a:pathLst>
              <a:path h="1229014" w="2247720">
                <a:moveTo>
                  <a:pt x="0" y="0"/>
                </a:moveTo>
                <a:lnTo>
                  <a:pt x="2247720" y="0"/>
                </a:lnTo>
                <a:lnTo>
                  <a:pt x="2247720" y="1229013"/>
                </a:lnTo>
                <a:lnTo>
                  <a:pt x="0" y="1229013"/>
                </a:lnTo>
                <a:lnTo>
                  <a:pt x="0" y="0"/>
                </a:lnTo>
                <a:close/>
              </a:path>
            </a:pathLst>
          </a:custGeom>
          <a:blipFill>
            <a:blip r:embed="rId42"/>
            <a:stretch>
              <a:fillRect l="0" t="-19863" r="0" b="-63025"/>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689655">
                <a:alpha val="13725"/>
              </a:srgbClr>
            </a:solidFill>
          </p:spPr>
        </p:sp>
        <p:sp>
          <p:nvSpPr>
            <p:cNvPr name="TextBox 4" id="4"/>
            <p:cNvSpPr txBox="true"/>
            <p:nvPr/>
          </p:nvSpPr>
          <p:spPr>
            <a:xfrm>
              <a:off x="0" y="-38100"/>
              <a:ext cx="4816593" cy="2747433"/>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4077501" y="550009"/>
            <a:ext cx="3326265" cy="733662"/>
          </a:xfrm>
          <a:custGeom>
            <a:avLst/>
            <a:gdLst/>
            <a:ahLst/>
            <a:cxnLst/>
            <a:rect r="r" b="b" t="t" l="l"/>
            <a:pathLst>
              <a:path h="733662" w="3326265">
                <a:moveTo>
                  <a:pt x="0" y="0"/>
                </a:moveTo>
                <a:lnTo>
                  <a:pt x="3326265" y="0"/>
                </a:lnTo>
                <a:lnTo>
                  <a:pt x="3326265" y="733662"/>
                </a:lnTo>
                <a:lnTo>
                  <a:pt x="0" y="733662"/>
                </a:lnTo>
                <a:lnTo>
                  <a:pt x="0" y="0"/>
                </a:lnTo>
                <a:close/>
              </a:path>
            </a:pathLst>
          </a:custGeom>
          <a:blipFill>
            <a:blip r:embed="rId2"/>
            <a:stretch>
              <a:fillRect l="0" t="0" r="0" b="0"/>
            </a:stretch>
          </a:blipFill>
        </p:spPr>
      </p:sp>
      <p:sp>
        <p:nvSpPr>
          <p:cNvPr name="TextBox 6" id="6"/>
          <p:cNvSpPr txBox="true"/>
          <p:nvPr/>
        </p:nvSpPr>
        <p:spPr>
          <a:xfrm rot="0">
            <a:off x="1899789" y="1178896"/>
            <a:ext cx="9519003" cy="863600"/>
          </a:xfrm>
          <a:prstGeom prst="rect">
            <a:avLst/>
          </a:prstGeom>
        </p:spPr>
        <p:txBody>
          <a:bodyPr anchor="t" rtlCol="false" tIns="0" lIns="0" bIns="0" rIns="0">
            <a:spAutoFit/>
          </a:bodyPr>
          <a:lstStyle/>
          <a:p>
            <a:pPr algn="l">
              <a:lnSpc>
                <a:spcPts val="7000"/>
              </a:lnSpc>
            </a:pPr>
            <a:r>
              <a:rPr lang="en-US" sz="5000" b="true">
                <a:solidFill>
                  <a:srgbClr val="F69839"/>
                </a:solidFill>
                <a:latin typeface="Inter Bold"/>
                <a:ea typeface="Inter Bold"/>
                <a:cs typeface="Inter Bold"/>
                <a:sym typeface="Inter Bold"/>
              </a:rPr>
              <a:t>DATA COLECT</a:t>
            </a:r>
          </a:p>
        </p:txBody>
      </p:sp>
      <p:sp>
        <p:nvSpPr>
          <p:cNvPr name="Freeform 7" id="7"/>
          <p:cNvSpPr/>
          <p:nvPr/>
        </p:nvSpPr>
        <p:spPr>
          <a:xfrm flipH="false" flipV="false" rot="0">
            <a:off x="575819" y="8643793"/>
            <a:ext cx="2247720" cy="1229014"/>
          </a:xfrm>
          <a:custGeom>
            <a:avLst/>
            <a:gdLst/>
            <a:ahLst/>
            <a:cxnLst/>
            <a:rect r="r" b="b" t="t" l="l"/>
            <a:pathLst>
              <a:path h="1229014" w="2247720">
                <a:moveTo>
                  <a:pt x="0" y="0"/>
                </a:moveTo>
                <a:lnTo>
                  <a:pt x="2247719" y="0"/>
                </a:lnTo>
                <a:lnTo>
                  <a:pt x="2247719" y="1229014"/>
                </a:lnTo>
                <a:lnTo>
                  <a:pt x="0" y="1229014"/>
                </a:lnTo>
                <a:lnTo>
                  <a:pt x="0" y="0"/>
                </a:lnTo>
                <a:close/>
              </a:path>
            </a:pathLst>
          </a:custGeom>
          <a:blipFill>
            <a:blip r:embed="rId3"/>
            <a:stretch>
              <a:fillRect l="0" t="-19863" r="0" b="-63025"/>
            </a:stretch>
          </a:blipFill>
        </p:spPr>
      </p:sp>
      <p:sp>
        <p:nvSpPr>
          <p:cNvPr name="Freeform 8" id="8"/>
          <p:cNvSpPr/>
          <p:nvPr/>
        </p:nvSpPr>
        <p:spPr>
          <a:xfrm flipH="false" flipV="false" rot="-5400000">
            <a:off x="-436206" y="-1140560"/>
            <a:ext cx="3729038" cy="4114800"/>
          </a:xfrm>
          <a:custGeom>
            <a:avLst/>
            <a:gdLst/>
            <a:ahLst/>
            <a:cxnLst/>
            <a:rect r="r" b="b" t="t" l="l"/>
            <a:pathLst>
              <a:path h="4114800" w="3729038">
                <a:moveTo>
                  <a:pt x="0" y="0"/>
                </a:moveTo>
                <a:lnTo>
                  <a:pt x="3729038" y="0"/>
                </a:lnTo>
                <a:lnTo>
                  <a:pt x="372903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9" id="9"/>
          <p:cNvSpPr/>
          <p:nvPr/>
        </p:nvSpPr>
        <p:spPr>
          <a:xfrm>
            <a:off x="9756888" y="9732646"/>
            <a:ext cx="6492240" cy="0"/>
          </a:xfrm>
          <a:prstGeom prst="line">
            <a:avLst/>
          </a:prstGeom>
          <a:ln cap="flat" w="38100">
            <a:solidFill>
              <a:srgbClr val="777F86"/>
            </a:solidFill>
            <a:prstDash val="solid"/>
            <a:headEnd type="none" len="sm" w="sm"/>
            <a:tailEnd type="none" len="sm" w="sm"/>
          </a:ln>
        </p:spPr>
      </p:sp>
      <p:sp>
        <p:nvSpPr>
          <p:cNvPr name="Freeform 10" id="10"/>
          <p:cNvSpPr/>
          <p:nvPr/>
        </p:nvSpPr>
        <p:spPr>
          <a:xfrm flipH="false" flipV="false" rot="0">
            <a:off x="11958037" y="2781359"/>
            <a:ext cx="1143294" cy="1281002"/>
          </a:xfrm>
          <a:custGeom>
            <a:avLst/>
            <a:gdLst/>
            <a:ahLst/>
            <a:cxnLst/>
            <a:rect r="r" b="b" t="t" l="l"/>
            <a:pathLst>
              <a:path h="1281002" w="1143294">
                <a:moveTo>
                  <a:pt x="0" y="0"/>
                </a:moveTo>
                <a:lnTo>
                  <a:pt x="1143294" y="0"/>
                </a:lnTo>
                <a:lnTo>
                  <a:pt x="1143294" y="1281002"/>
                </a:lnTo>
                <a:lnTo>
                  <a:pt x="0" y="12810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5881994" y="6171918"/>
            <a:ext cx="1143294" cy="1281002"/>
          </a:xfrm>
          <a:custGeom>
            <a:avLst/>
            <a:gdLst/>
            <a:ahLst/>
            <a:cxnLst/>
            <a:rect r="r" b="b" t="t" l="l"/>
            <a:pathLst>
              <a:path h="1281002" w="1143294">
                <a:moveTo>
                  <a:pt x="0" y="0"/>
                </a:moveTo>
                <a:lnTo>
                  <a:pt x="1143294" y="0"/>
                </a:lnTo>
                <a:lnTo>
                  <a:pt x="1143294" y="1281002"/>
                </a:lnTo>
                <a:lnTo>
                  <a:pt x="0" y="12810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3101331" y="4367205"/>
            <a:ext cx="2445213" cy="2445213"/>
          </a:xfrm>
          <a:custGeom>
            <a:avLst/>
            <a:gdLst/>
            <a:ahLst/>
            <a:cxnLst/>
            <a:rect r="r" b="b" t="t" l="l"/>
            <a:pathLst>
              <a:path h="2445213" w="2445213">
                <a:moveTo>
                  <a:pt x="0" y="0"/>
                </a:moveTo>
                <a:lnTo>
                  <a:pt x="2445213" y="0"/>
                </a:lnTo>
                <a:lnTo>
                  <a:pt x="2445213" y="2445214"/>
                </a:lnTo>
                <a:lnTo>
                  <a:pt x="0" y="24452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1694681" y="6478130"/>
            <a:ext cx="1073275" cy="1190873"/>
          </a:xfrm>
          <a:custGeom>
            <a:avLst/>
            <a:gdLst/>
            <a:ahLst/>
            <a:cxnLst/>
            <a:rect r="r" b="b" t="t" l="l"/>
            <a:pathLst>
              <a:path h="1190873" w="1073275">
                <a:moveTo>
                  <a:pt x="0" y="0"/>
                </a:moveTo>
                <a:lnTo>
                  <a:pt x="1073275" y="0"/>
                </a:lnTo>
                <a:lnTo>
                  <a:pt x="1073275" y="1190874"/>
                </a:lnTo>
                <a:lnTo>
                  <a:pt x="0" y="11908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803961" y="3826245"/>
            <a:ext cx="8952928" cy="2986174"/>
          </a:xfrm>
          <a:prstGeom prst="rect">
            <a:avLst/>
          </a:prstGeom>
        </p:spPr>
        <p:txBody>
          <a:bodyPr anchor="t" rtlCol="false" tIns="0" lIns="0" bIns="0" rIns="0">
            <a:spAutoFit/>
          </a:bodyPr>
          <a:lstStyle/>
          <a:p>
            <a:pPr algn="just">
              <a:lnSpc>
                <a:spcPts val="3407"/>
              </a:lnSpc>
            </a:pPr>
            <a:r>
              <a:rPr lang="en-US" sz="2434">
                <a:solidFill>
                  <a:srgbClr val="3D4D3A"/>
                </a:solidFill>
                <a:latin typeface="Garet Light"/>
                <a:ea typeface="Garet Light"/>
                <a:cs typeface="Garet Light"/>
                <a:sym typeface="Garet Light"/>
              </a:rPr>
              <a:t>Primeira fase: Dados coletados de fontes públicas como API’s de plataformas meteorológicas e sites de agências governamentais de Energia Elétrica, como ANEEL (Agência Nacional de Energia Elétrica), ONS (Operador Nacional do Sistema Elétrico) e CCEE (Câmara de Comercialização de Energia Elétrica).</a:t>
            </a:r>
          </a:p>
          <a:p>
            <a:pPr algn="just">
              <a:lnSpc>
                <a:spcPts val="3407"/>
              </a:lnSpc>
            </a:pPr>
          </a:p>
        </p:txBody>
      </p:sp>
      <p:sp>
        <p:nvSpPr>
          <p:cNvPr name="TextBox 15" id="15"/>
          <p:cNvSpPr txBox="true"/>
          <p:nvPr/>
        </p:nvSpPr>
        <p:spPr>
          <a:xfrm rot="0">
            <a:off x="15881994" y="9612631"/>
            <a:ext cx="1666953" cy="363855"/>
          </a:xfrm>
          <a:prstGeom prst="rect">
            <a:avLst/>
          </a:prstGeom>
        </p:spPr>
        <p:txBody>
          <a:bodyPr anchor="t" rtlCol="false" tIns="0" lIns="0" bIns="0" rIns="0">
            <a:spAutoFit/>
          </a:bodyPr>
          <a:lstStyle/>
          <a:p>
            <a:pPr algn="ctr">
              <a:lnSpc>
                <a:spcPts val="2610"/>
              </a:lnSpc>
            </a:pPr>
            <a:r>
              <a:rPr lang="en-US" sz="3000">
                <a:solidFill>
                  <a:srgbClr val="484848"/>
                </a:solidFill>
                <a:latin typeface="TAN Headline"/>
                <a:ea typeface="TAN Headline"/>
                <a:cs typeface="TAN Headline"/>
                <a:sym typeface="TAN Headline"/>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18688" y="4885094"/>
            <a:ext cx="4992904" cy="2746097"/>
          </a:xfrm>
          <a:custGeom>
            <a:avLst/>
            <a:gdLst/>
            <a:ahLst/>
            <a:cxnLst/>
            <a:rect r="r" b="b" t="t" l="l"/>
            <a:pathLst>
              <a:path h="2746097" w="4992904">
                <a:moveTo>
                  <a:pt x="0" y="0"/>
                </a:moveTo>
                <a:lnTo>
                  <a:pt x="4992904" y="0"/>
                </a:lnTo>
                <a:lnTo>
                  <a:pt x="4992904" y="2746097"/>
                </a:lnTo>
                <a:lnTo>
                  <a:pt x="0" y="2746097"/>
                </a:lnTo>
                <a:lnTo>
                  <a:pt x="0" y="0"/>
                </a:lnTo>
                <a:close/>
              </a:path>
            </a:pathLst>
          </a:custGeom>
          <a:blipFill>
            <a:blip r:embed="rId2"/>
            <a:stretch>
              <a:fillRect l="0" t="0" r="0" b="0"/>
            </a:stretch>
          </a:blipFill>
        </p:spPr>
      </p:sp>
      <p:sp>
        <p:nvSpPr>
          <p:cNvPr name="Freeform 3" id="3"/>
          <p:cNvSpPr/>
          <p:nvPr/>
        </p:nvSpPr>
        <p:spPr>
          <a:xfrm flipH="false" flipV="false" rot="0">
            <a:off x="10228602" y="5078792"/>
            <a:ext cx="4185864" cy="2358701"/>
          </a:xfrm>
          <a:custGeom>
            <a:avLst/>
            <a:gdLst/>
            <a:ahLst/>
            <a:cxnLst/>
            <a:rect r="r" b="b" t="t" l="l"/>
            <a:pathLst>
              <a:path h="2358701" w="4185864">
                <a:moveTo>
                  <a:pt x="0" y="0"/>
                </a:moveTo>
                <a:lnTo>
                  <a:pt x="4185864" y="0"/>
                </a:lnTo>
                <a:lnTo>
                  <a:pt x="4185864" y="2358701"/>
                </a:lnTo>
                <a:lnTo>
                  <a:pt x="0" y="2358701"/>
                </a:lnTo>
                <a:lnTo>
                  <a:pt x="0" y="0"/>
                </a:lnTo>
                <a:close/>
              </a:path>
            </a:pathLst>
          </a:custGeom>
          <a:blipFill>
            <a:blip r:embed="rId3"/>
            <a:stretch>
              <a:fillRect l="0" t="0" r="0" b="0"/>
            </a:stretch>
          </a:blipFill>
        </p:spPr>
      </p:sp>
      <p:sp>
        <p:nvSpPr>
          <p:cNvPr name="TextBox 4" id="4"/>
          <p:cNvSpPr txBox="true"/>
          <p:nvPr/>
        </p:nvSpPr>
        <p:spPr>
          <a:xfrm rot="0">
            <a:off x="882877" y="923925"/>
            <a:ext cx="9519003" cy="1749425"/>
          </a:xfrm>
          <a:prstGeom prst="rect">
            <a:avLst/>
          </a:prstGeom>
        </p:spPr>
        <p:txBody>
          <a:bodyPr anchor="t" rtlCol="false" tIns="0" lIns="0" bIns="0" rIns="0">
            <a:spAutoFit/>
          </a:bodyPr>
          <a:lstStyle/>
          <a:p>
            <a:pPr algn="l">
              <a:lnSpc>
                <a:spcPts val="7000"/>
              </a:lnSpc>
            </a:pPr>
            <a:r>
              <a:rPr lang="en-US" sz="5000" b="true">
                <a:solidFill>
                  <a:srgbClr val="F37726"/>
                </a:solidFill>
                <a:latin typeface="Inter Bold"/>
                <a:ea typeface="Inter Bold"/>
                <a:cs typeface="Inter Bold"/>
                <a:sym typeface="Inter Bold"/>
              </a:rPr>
              <a:t>DATA INGESTION </a:t>
            </a:r>
          </a:p>
          <a:p>
            <a:pPr algn="l">
              <a:lnSpc>
                <a:spcPts val="7000"/>
              </a:lnSpc>
            </a:pPr>
          </a:p>
        </p:txBody>
      </p:sp>
      <p:sp>
        <p:nvSpPr>
          <p:cNvPr name="TextBox 5" id="5"/>
          <p:cNvSpPr txBox="true"/>
          <p:nvPr/>
        </p:nvSpPr>
        <p:spPr>
          <a:xfrm rot="0">
            <a:off x="882877" y="2616200"/>
            <a:ext cx="15619898" cy="1281303"/>
          </a:xfrm>
          <a:prstGeom prst="rect">
            <a:avLst/>
          </a:prstGeom>
        </p:spPr>
        <p:txBody>
          <a:bodyPr anchor="t" rtlCol="false" tIns="0" lIns="0" bIns="0" rIns="0">
            <a:spAutoFit/>
          </a:bodyPr>
          <a:lstStyle/>
          <a:p>
            <a:pPr algn="just">
              <a:lnSpc>
                <a:spcPts val="3401"/>
              </a:lnSpc>
            </a:pPr>
            <a:r>
              <a:rPr lang="en-US" b="true" sz="2429" i="true">
                <a:solidFill>
                  <a:srgbClr val="3D4D3A"/>
                </a:solidFill>
                <a:latin typeface="Garet Bold Italics"/>
                <a:ea typeface="Garet Bold Italics"/>
                <a:cs typeface="Garet Bold Italics"/>
                <a:sym typeface="Garet Bold Italics"/>
              </a:rPr>
              <a:t>Segunda fase: </a:t>
            </a:r>
            <a:r>
              <a:rPr lang="en-US" sz="2429" i="true">
                <a:solidFill>
                  <a:srgbClr val="3D4D3A"/>
                </a:solidFill>
                <a:latin typeface="Garet Italics"/>
                <a:ea typeface="Garet Italics"/>
                <a:cs typeface="Garet Italics"/>
                <a:sym typeface="Garet Italics"/>
              </a:rPr>
              <a:t>Ingestão de Dados utilizando o Microsoft Azure Datafactory  importação  dos dados para o Datalake do Databricks</a:t>
            </a:r>
          </a:p>
          <a:p>
            <a:pPr algn="just">
              <a:lnSpc>
                <a:spcPts val="3401"/>
              </a:lnSpc>
            </a:pPr>
          </a:p>
        </p:txBody>
      </p:sp>
      <p:sp>
        <p:nvSpPr>
          <p:cNvPr name="TextBox 6" id="6"/>
          <p:cNvSpPr txBox="true"/>
          <p:nvPr/>
        </p:nvSpPr>
        <p:spPr>
          <a:xfrm rot="0">
            <a:off x="15881994" y="9612631"/>
            <a:ext cx="1666953" cy="363855"/>
          </a:xfrm>
          <a:prstGeom prst="rect">
            <a:avLst/>
          </a:prstGeom>
        </p:spPr>
        <p:txBody>
          <a:bodyPr anchor="t" rtlCol="false" tIns="0" lIns="0" bIns="0" rIns="0">
            <a:spAutoFit/>
          </a:bodyPr>
          <a:lstStyle/>
          <a:p>
            <a:pPr algn="ctr">
              <a:lnSpc>
                <a:spcPts val="2610"/>
              </a:lnSpc>
            </a:pPr>
            <a:r>
              <a:rPr lang="en-US" sz="3000">
                <a:solidFill>
                  <a:srgbClr val="777F86"/>
                </a:solidFill>
                <a:latin typeface="TAN Headline"/>
                <a:ea typeface="TAN Headline"/>
                <a:cs typeface="TAN Headline"/>
                <a:sym typeface="TAN Headline"/>
              </a:rPr>
              <a:t>8</a:t>
            </a:r>
          </a:p>
        </p:txBody>
      </p:sp>
      <p:sp>
        <p:nvSpPr>
          <p:cNvPr name="Freeform 7" id="7"/>
          <p:cNvSpPr/>
          <p:nvPr/>
        </p:nvSpPr>
        <p:spPr>
          <a:xfrm flipH="false" flipV="false" rot="0">
            <a:off x="0" y="-140877"/>
            <a:ext cx="2018683" cy="747398"/>
          </a:xfrm>
          <a:custGeom>
            <a:avLst/>
            <a:gdLst/>
            <a:ahLst/>
            <a:cxnLst/>
            <a:rect r="r" b="b" t="t" l="l"/>
            <a:pathLst>
              <a:path h="747398" w="2018683">
                <a:moveTo>
                  <a:pt x="0" y="0"/>
                </a:moveTo>
                <a:lnTo>
                  <a:pt x="2018683" y="0"/>
                </a:lnTo>
                <a:lnTo>
                  <a:pt x="2018683" y="747398"/>
                </a:lnTo>
                <a:lnTo>
                  <a:pt x="0" y="747398"/>
                </a:lnTo>
                <a:lnTo>
                  <a:pt x="0" y="0"/>
                </a:lnTo>
                <a:close/>
              </a:path>
            </a:pathLst>
          </a:custGeom>
          <a:blipFill>
            <a:blip r:embed="rId4">
              <a:extLst>
                <a:ext uri="{96DAC541-7B7A-43D3-8B79-37D633B846F1}">
                  <asvg:svgBlip xmlns:asvg="http://schemas.microsoft.com/office/drawing/2016/SVG/main" r:embed="rId5"/>
                </a:ext>
              </a:extLst>
            </a:blip>
            <a:stretch>
              <a:fillRect l="-16456" t="-88726" r="0" b="0"/>
            </a:stretch>
          </a:blipFill>
        </p:spPr>
      </p:sp>
      <p:sp>
        <p:nvSpPr>
          <p:cNvPr name="Freeform 8" id="8"/>
          <p:cNvSpPr/>
          <p:nvPr/>
        </p:nvSpPr>
        <p:spPr>
          <a:xfrm flipH="false" flipV="false" rot="5400000">
            <a:off x="16541425" y="2411764"/>
            <a:ext cx="3199704" cy="1184659"/>
          </a:xfrm>
          <a:custGeom>
            <a:avLst/>
            <a:gdLst/>
            <a:ahLst/>
            <a:cxnLst/>
            <a:rect r="r" b="b" t="t" l="l"/>
            <a:pathLst>
              <a:path h="1184659" w="3199704">
                <a:moveTo>
                  <a:pt x="0" y="0"/>
                </a:moveTo>
                <a:lnTo>
                  <a:pt x="3199704" y="0"/>
                </a:lnTo>
                <a:lnTo>
                  <a:pt x="3199704" y="1184659"/>
                </a:lnTo>
                <a:lnTo>
                  <a:pt x="0" y="1184659"/>
                </a:lnTo>
                <a:lnTo>
                  <a:pt x="0" y="0"/>
                </a:lnTo>
                <a:close/>
              </a:path>
            </a:pathLst>
          </a:custGeom>
          <a:blipFill>
            <a:blip r:embed="rId4">
              <a:extLst>
                <a:ext uri="{96DAC541-7B7A-43D3-8B79-37D633B846F1}">
                  <asvg:svgBlip xmlns:asvg="http://schemas.microsoft.com/office/drawing/2016/SVG/main" r:embed="rId5"/>
                </a:ext>
              </a:extLst>
            </a:blip>
            <a:stretch>
              <a:fillRect l="-16456" t="-88726" r="0" b="0"/>
            </a:stretch>
          </a:blipFill>
        </p:spPr>
      </p:sp>
      <p:sp>
        <p:nvSpPr>
          <p:cNvPr name="Freeform 9" id="9"/>
          <p:cNvSpPr/>
          <p:nvPr/>
        </p:nvSpPr>
        <p:spPr>
          <a:xfrm flipH="false" flipV="false" rot="-10800000">
            <a:off x="-835819" y="6753726"/>
            <a:ext cx="3729038" cy="4114800"/>
          </a:xfrm>
          <a:custGeom>
            <a:avLst/>
            <a:gdLst/>
            <a:ahLst/>
            <a:cxnLst/>
            <a:rect r="r" b="b" t="t" l="l"/>
            <a:pathLst>
              <a:path h="4114800" w="3729038">
                <a:moveTo>
                  <a:pt x="0" y="0"/>
                </a:moveTo>
                <a:lnTo>
                  <a:pt x="3729038" y="0"/>
                </a:lnTo>
                <a:lnTo>
                  <a:pt x="372903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5011580" y="175228"/>
            <a:ext cx="2247720" cy="1229014"/>
          </a:xfrm>
          <a:custGeom>
            <a:avLst/>
            <a:gdLst/>
            <a:ahLst/>
            <a:cxnLst/>
            <a:rect r="r" b="b" t="t" l="l"/>
            <a:pathLst>
              <a:path h="1229014" w="2247720">
                <a:moveTo>
                  <a:pt x="0" y="0"/>
                </a:moveTo>
                <a:lnTo>
                  <a:pt x="2247720" y="0"/>
                </a:lnTo>
                <a:lnTo>
                  <a:pt x="2247720" y="1229013"/>
                </a:lnTo>
                <a:lnTo>
                  <a:pt x="0" y="1229013"/>
                </a:lnTo>
                <a:lnTo>
                  <a:pt x="0" y="0"/>
                </a:lnTo>
                <a:close/>
              </a:path>
            </a:pathLst>
          </a:custGeom>
          <a:blipFill>
            <a:blip r:embed="rId8"/>
            <a:stretch>
              <a:fillRect l="0" t="-19863" r="0" b="-63025"/>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689655">
                <a:alpha val="13725"/>
              </a:srgbClr>
            </a:solidFill>
          </p:spPr>
        </p:sp>
        <p:sp>
          <p:nvSpPr>
            <p:cNvPr name="TextBox 4" id="4"/>
            <p:cNvSpPr txBox="true"/>
            <p:nvPr/>
          </p:nvSpPr>
          <p:spPr>
            <a:xfrm>
              <a:off x="0" y="-38100"/>
              <a:ext cx="4816593" cy="2747433"/>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4077501" y="550009"/>
            <a:ext cx="3326265" cy="733662"/>
          </a:xfrm>
          <a:custGeom>
            <a:avLst/>
            <a:gdLst/>
            <a:ahLst/>
            <a:cxnLst/>
            <a:rect r="r" b="b" t="t" l="l"/>
            <a:pathLst>
              <a:path h="733662" w="3326265">
                <a:moveTo>
                  <a:pt x="0" y="0"/>
                </a:moveTo>
                <a:lnTo>
                  <a:pt x="3326265" y="0"/>
                </a:lnTo>
                <a:lnTo>
                  <a:pt x="3326265" y="733662"/>
                </a:lnTo>
                <a:lnTo>
                  <a:pt x="0" y="733662"/>
                </a:lnTo>
                <a:lnTo>
                  <a:pt x="0" y="0"/>
                </a:lnTo>
                <a:close/>
              </a:path>
            </a:pathLst>
          </a:custGeom>
          <a:blipFill>
            <a:blip r:embed="rId2"/>
            <a:stretch>
              <a:fillRect l="0" t="0" r="0" b="0"/>
            </a:stretch>
          </a:blipFill>
        </p:spPr>
      </p:sp>
      <p:sp>
        <p:nvSpPr>
          <p:cNvPr name="TextBox 6" id="6"/>
          <p:cNvSpPr txBox="true"/>
          <p:nvPr/>
        </p:nvSpPr>
        <p:spPr>
          <a:xfrm rot="0">
            <a:off x="1982749" y="923925"/>
            <a:ext cx="9519003" cy="1749425"/>
          </a:xfrm>
          <a:prstGeom prst="rect">
            <a:avLst/>
          </a:prstGeom>
        </p:spPr>
        <p:txBody>
          <a:bodyPr anchor="t" rtlCol="false" tIns="0" lIns="0" bIns="0" rIns="0">
            <a:spAutoFit/>
          </a:bodyPr>
          <a:lstStyle/>
          <a:p>
            <a:pPr algn="l">
              <a:lnSpc>
                <a:spcPts val="7000"/>
              </a:lnSpc>
            </a:pPr>
            <a:r>
              <a:rPr lang="en-US" sz="5000" b="true">
                <a:solidFill>
                  <a:srgbClr val="F69839"/>
                </a:solidFill>
                <a:latin typeface="Inter Bold"/>
                <a:ea typeface="Inter Bold"/>
                <a:cs typeface="Inter Bold"/>
                <a:sym typeface="Inter Bold"/>
              </a:rPr>
              <a:t>DATA PREPARATION </a:t>
            </a:r>
          </a:p>
          <a:p>
            <a:pPr algn="l">
              <a:lnSpc>
                <a:spcPts val="7000"/>
              </a:lnSpc>
            </a:pPr>
            <a:r>
              <a:rPr lang="en-US" sz="5000" b="true">
                <a:solidFill>
                  <a:srgbClr val="F69839"/>
                </a:solidFill>
                <a:latin typeface="Inter Bold"/>
                <a:ea typeface="Inter Bold"/>
                <a:cs typeface="Inter Bold"/>
                <a:sym typeface="Inter Bold"/>
              </a:rPr>
              <a:t>AND CLEANSING</a:t>
            </a:r>
          </a:p>
        </p:txBody>
      </p:sp>
      <p:sp>
        <p:nvSpPr>
          <p:cNvPr name="Freeform 7" id="7"/>
          <p:cNvSpPr/>
          <p:nvPr/>
        </p:nvSpPr>
        <p:spPr>
          <a:xfrm flipH="false" flipV="false" rot="0">
            <a:off x="575819" y="8643793"/>
            <a:ext cx="2247720" cy="1229014"/>
          </a:xfrm>
          <a:custGeom>
            <a:avLst/>
            <a:gdLst/>
            <a:ahLst/>
            <a:cxnLst/>
            <a:rect r="r" b="b" t="t" l="l"/>
            <a:pathLst>
              <a:path h="1229014" w="2247720">
                <a:moveTo>
                  <a:pt x="0" y="0"/>
                </a:moveTo>
                <a:lnTo>
                  <a:pt x="2247719" y="0"/>
                </a:lnTo>
                <a:lnTo>
                  <a:pt x="2247719" y="1229014"/>
                </a:lnTo>
                <a:lnTo>
                  <a:pt x="0" y="1229014"/>
                </a:lnTo>
                <a:lnTo>
                  <a:pt x="0" y="0"/>
                </a:lnTo>
                <a:close/>
              </a:path>
            </a:pathLst>
          </a:custGeom>
          <a:blipFill>
            <a:blip r:embed="rId3"/>
            <a:stretch>
              <a:fillRect l="0" t="-19863" r="0" b="-63025"/>
            </a:stretch>
          </a:blipFill>
        </p:spPr>
      </p:sp>
      <p:sp>
        <p:nvSpPr>
          <p:cNvPr name="Freeform 8" id="8"/>
          <p:cNvSpPr/>
          <p:nvPr/>
        </p:nvSpPr>
        <p:spPr>
          <a:xfrm flipH="false" flipV="false" rot="-5400000">
            <a:off x="-436206" y="-1140560"/>
            <a:ext cx="3729038" cy="4114800"/>
          </a:xfrm>
          <a:custGeom>
            <a:avLst/>
            <a:gdLst/>
            <a:ahLst/>
            <a:cxnLst/>
            <a:rect r="r" b="b" t="t" l="l"/>
            <a:pathLst>
              <a:path h="4114800" w="3729038">
                <a:moveTo>
                  <a:pt x="0" y="0"/>
                </a:moveTo>
                <a:lnTo>
                  <a:pt x="3729038" y="0"/>
                </a:lnTo>
                <a:lnTo>
                  <a:pt x="372903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9" id="9"/>
          <p:cNvSpPr/>
          <p:nvPr/>
        </p:nvSpPr>
        <p:spPr>
          <a:xfrm>
            <a:off x="9756888" y="9732646"/>
            <a:ext cx="6492240" cy="0"/>
          </a:xfrm>
          <a:prstGeom prst="line">
            <a:avLst/>
          </a:prstGeom>
          <a:ln cap="flat" w="38100">
            <a:solidFill>
              <a:srgbClr val="777F86"/>
            </a:solidFill>
            <a:prstDash val="solid"/>
            <a:headEnd type="none" len="sm" w="sm"/>
            <a:tailEnd type="none" len="sm" w="sm"/>
          </a:ln>
        </p:spPr>
      </p:sp>
      <p:sp>
        <p:nvSpPr>
          <p:cNvPr name="Freeform 10" id="10"/>
          <p:cNvSpPr/>
          <p:nvPr/>
        </p:nvSpPr>
        <p:spPr>
          <a:xfrm flipH="false" flipV="false" rot="0">
            <a:off x="10925728" y="6699325"/>
            <a:ext cx="2718630" cy="1531926"/>
          </a:xfrm>
          <a:custGeom>
            <a:avLst/>
            <a:gdLst/>
            <a:ahLst/>
            <a:cxnLst/>
            <a:rect r="r" b="b" t="t" l="l"/>
            <a:pathLst>
              <a:path h="1531926" w="2718630">
                <a:moveTo>
                  <a:pt x="0" y="0"/>
                </a:moveTo>
                <a:lnTo>
                  <a:pt x="2718630" y="0"/>
                </a:lnTo>
                <a:lnTo>
                  <a:pt x="2718630" y="1531926"/>
                </a:lnTo>
                <a:lnTo>
                  <a:pt x="0" y="1531926"/>
                </a:lnTo>
                <a:lnTo>
                  <a:pt x="0" y="0"/>
                </a:lnTo>
                <a:close/>
              </a:path>
            </a:pathLst>
          </a:custGeom>
          <a:blipFill>
            <a:blip r:embed="rId6"/>
            <a:stretch>
              <a:fillRect l="0" t="0" r="0" b="0"/>
            </a:stretch>
          </a:blipFill>
        </p:spPr>
      </p:sp>
      <p:sp>
        <p:nvSpPr>
          <p:cNvPr name="Freeform 11" id="11"/>
          <p:cNvSpPr/>
          <p:nvPr/>
        </p:nvSpPr>
        <p:spPr>
          <a:xfrm flipH="false" flipV="false" rot="0">
            <a:off x="12835490" y="3789574"/>
            <a:ext cx="3413638" cy="3413638"/>
          </a:xfrm>
          <a:custGeom>
            <a:avLst/>
            <a:gdLst/>
            <a:ahLst/>
            <a:cxnLst/>
            <a:rect r="r" b="b" t="t" l="l"/>
            <a:pathLst>
              <a:path h="3413638" w="3413638">
                <a:moveTo>
                  <a:pt x="0" y="0"/>
                </a:moveTo>
                <a:lnTo>
                  <a:pt x="3413638" y="0"/>
                </a:lnTo>
                <a:lnTo>
                  <a:pt x="3413638" y="3413638"/>
                </a:lnTo>
                <a:lnTo>
                  <a:pt x="0" y="34136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803961" y="3739637"/>
            <a:ext cx="8952928" cy="2557549"/>
          </a:xfrm>
          <a:prstGeom prst="rect">
            <a:avLst/>
          </a:prstGeom>
        </p:spPr>
        <p:txBody>
          <a:bodyPr anchor="t" rtlCol="false" tIns="0" lIns="0" bIns="0" rIns="0">
            <a:spAutoFit/>
          </a:bodyPr>
          <a:lstStyle/>
          <a:p>
            <a:pPr algn="just">
              <a:lnSpc>
                <a:spcPts val="3407"/>
              </a:lnSpc>
            </a:pPr>
            <a:r>
              <a:rPr lang="en-US" sz="2434" b="true">
                <a:solidFill>
                  <a:srgbClr val="3D4D3A"/>
                </a:solidFill>
                <a:latin typeface="Garet Bold"/>
                <a:ea typeface="Garet Bold"/>
                <a:cs typeface="Garet Bold"/>
                <a:sym typeface="Garet Bold"/>
              </a:rPr>
              <a:t>Terceira fase:</a:t>
            </a:r>
            <a:r>
              <a:rPr lang="en-US" sz="2434">
                <a:solidFill>
                  <a:srgbClr val="3D4D3A"/>
                </a:solidFill>
                <a:latin typeface="Garet Light"/>
                <a:ea typeface="Garet Light"/>
                <a:cs typeface="Garet Light"/>
                <a:sym typeface="Garet Light"/>
              </a:rPr>
              <a:t> Preparação e limpeza dos dados em ambiente Databricks com Scripts em Python. </a:t>
            </a:r>
          </a:p>
          <a:p>
            <a:pPr algn="just">
              <a:lnSpc>
                <a:spcPts val="3407"/>
              </a:lnSpc>
            </a:pPr>
          </a:p>
          <a:p>
            <a:pPr algn="just">
              <a:lnSpc>
                <a:spcPts val="3407"/>
              </a:lnSpc>
            </a:pPr>
            <a:r>
              <a:rPr lang="en-US" sz="2434">
                <a:solidFill>
                  <a:srgbClr val="3D4D3A"/>
                </a:solidFill>
                <a:latin typeface="Garet Light"/>
                <a:ea typeface="Garet Light"/>
                <a:cs typeface="Garet Light"/>
                <a:sym typeface="Garet Light"/>
              </a:rPr>
              <a:t>Nessa etapa são retirados os silos de dados para que na próxima etapa o modelo não faça predições de maneira inconsistente.</a:t>
            </a:r>
          </a:p>
        </p:txBody>
      </p:sp>
      <p:sp>
        <p:nvSpPr>
          <p:cNvPr name="TextBox 13" id="13"/>
          <p:cNvSpPr txBox="true"/>
          <p:nvPr/>
        </p:nvSpPr>
        <p:spPr>
          <a:xfrm rot="0">
            <a:off x="15881994" y="9612631"/>
            <a:ext cx="1666953" cy="363855"/>
          </a:xfrm>
          <a:prstGeom prst="rect">
            <a:avLst/>
          </a:prstGeom>
        </p:spPr>
        <p:txBody>
          <a:bodyPr anchor="t" rtlCol="false" tIns="0" lIns="0" bIns="0" rIns="0">
            <a:spAutoFit/>
          </a:bodyPr>
          <a:lstStyle/>
          <a:p>
            <a:pPr algn="ctr">
              <a:lnSpc>
                <a:spcPts val="2610"/>
              </a:lnSpc>
            </a:pPr>
            <a:r>
              <a:rPr lang="en-US" sz="3000">
                <a:solidFill>
                  <a:srgbClr val="484848"/>
                </a:solidFill>
                <a:latin typeface="TAN Headline"/>
                <a:ea typeface="TAN Headline"/>
                <a:cs typeface="TAN Headline"/>
                <a:sym typeface="TAN Headline"/>
              </a:rPr>
              <a:t>9</a:t>
            </a:r>
          </a:p>
        </p:txBody>
      </p:sp>
      <p:sp>
        <p:nvSpPr>
          <p:cNvPr name="Freeform 14" id="14"/>
          <p:cNvSpPr/>
          <p:nvPr/>
        </p:nvSpPr>
        <p:spPr>
          <a:xfrm flipH="false" flipV="false" rot="0">
            <a:off x="15437791" y="2673350"/>
            <a:ext cx="2301926" cy="1294833"/>
          </a:xfrm>
          <a:custGeom>
            <a:avLst/>
            <a:gdLst/>
            <a:ahLst/>
            <a:cxnLst/>
            <a:rect r="r" b="b" t="t" l="l"/>
            <a:pathLst>
              <a:path h="1294833" w="2301926">
                <a:moveTo>
                  <a:pt x="0" y="0"/>
                </a:moveTo>
                <a:lnTo>
                  <a:pt x="2301926" y="0"/>
                </a:lnTo>
                <a:lnTo>
                  <a:pt x="2301926" y="1294833"/>
                </a:lnTo>
                <a:lnTo>
                  <a:pt x="0" y="1294833"/>
                </a:lnTo>
                <a:lnTo>
                  <a:pt x="0" y="0"/>
                </a:lnTo>
                <a:close/>
              </a:path>
            </a:pathLst>
          </a:custGeom>
          <a:blipFill>
            <a:blip r:embed="rId9"/>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DAGXL1-tklY</dc:identifier>
  <dcterms:modified xsi:type="dcterms:W3CDTF">2011-08-01T06:04:30Z</dcterms:modified>
  <cp:revision>1</cp:revision>
  <dc:title>gs_greenenergy_2tscr_97885_98119</dc:title>
</cp:coreProperties>
</file>